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68" r:id="rId8"/>
    <p:sldId id="258" r:id="rId9"/>
    <p:sldId id="259" r:id="rId10"/>
    <p:sldId id="260" r:id="rId11"/>
    <p:sldId id="271" r:id="rId12"/>
    <p:sldId id="272" r:id="rId13"/>
    <p:sldId id="274" r:id="rId14"/>
    <p:sldId id="276" r:id="rId15"/>
    <p:sldId id="263" r:id="rId16"/>
    <p:sldId id="264" r:id="rId17"/>
    <p:sldId id="265" r:id="rId18"/>
    <p:sldId id="269" r:id="rId19"/>
    <p:sldId id="277" r:id="rId20"/>
    <p:sldId id="267" r:id="rId21"/>
    <p:sldId id="266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1FC"/>
    <a:srgbClr val="BED4EC"/>
    <a:srgbClr val="0E1E30"/>
    <a:srgbClr val="3068A5"/>
    <a:srgbClr val="000000"/>
    <a:srgbClr val="FFFFFF"/>
    <a:srgbClr val="5A92DC"/>
    <a:srgbClr val="1C48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51" name="Picture 31" descr="PPP_SMEDI_TLE_Female_Physici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648200"/>
            <a:ext cx="9144000" cy="1143000"/>
          </a:xfrm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867400"/>
            <a:ext cx="9144000" cy="685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144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4580A03-9412-41A1-9A3A-A2DE6677A61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B340CE-A13A-4C4A-8692-E003272E5F2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64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1813" y="95250"/>
            <a:ext cx="2166937" cy="6457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95250"/>
            <a:ext cx="6348413" cy="64579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39CF07-2EFE-4C68-81FF-21188E74D94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875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3D0BB6-387F-4F58-B9A3-50E76F55A4A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471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9E962-D48C-4D8F-B3CA-68ADD5D0347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101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62425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5825" y="1447800"/>
            <a:ext cx="4162425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C7ACB-8E63-4605-BA38-E2AC8C0B6D8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825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F8241D-50E9-4A9E-B8E5-CF88D981883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900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48865A-B473-4584-81CA-F8F9821261F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23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28824-DFA0-444C-B19B-F856D21B2DD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273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801318-2B6B-4811-82BD-4114F8475E3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279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F07EB-8360-451A-B927-B1215B526D2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500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6" name="Picture 52" descr="PPP_SMEDI_TXT_Female_Physician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90800" y="95250"/>
            <a:ext cx="645795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47725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70" name="Rectangle 4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613525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71" name="Rectangle 4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13525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72" name="Rectangle 4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24675" y="6613525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fld id="{DB61527D-1EE4-481B-BF6A-6BE1168715FB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6C1FC"/>
        </a:buClr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66C1FC"/>
        </a:buClr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66C1FC"/>
        </a:buClr>
        <a:buChar char="•"/>
        <a:defRPr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66C1FC"/>
        </a:buClr>
        <a:buChar char="•"/>
        <a:defRPr sz="16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66C1FC"/>
        </a:buClr>
        <a:buChar char="•"/>
        <a:defRPr sz="16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edcap.rdmc.org/redcap/surveys/?s=4ob7NH" TargetMode="External"/><Relationship Id="rId2" Type="http://schemas.openxmlformats.org/officeDocument/2006/relationships/hyperlink" Target="https://medicine.mc.uky.edu/AHECFactShee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Jamie.knight@bhsi.com" TargetMode="External"/><Relationship Id="rId3" Type="http://schemas.openxmlformats.org/officeDocument/2006/relationships/hyperlink" Target="mailto:sarah.hughes@kctcs.edu" TargetMode="External"/><Relationship Id="rId7" Type="http://schemas.openxmlformats.org/officeDocument/2006/relationships/hyperlink" Target="mailto:scollins@murraystate.edu" TargetMode="External"/><Relationship Id="rId2" Type="http://schemas.openxmlformats.org/officeDocument/2006/relationships/hyperlink" Target="mailto:rose.Mueller@kctcs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gmusterman@soahec.org" TargetMode="External"/><Relationship Id="rId5" Type="http://schemas.openxmlformats.org/officeDocument/2006/relationships/hyperlink" Target="mailto:ksampsell0001@kctcs.edu" TargetMode="External"/><Relationship Id="rId10" Type="http://schemas.openxmlformats.org/officeDocument/2006/relationships/hyperlink" Target="mailto:kmapp@fhclouisville.org" TargetMode="External"/><Relationship Id="rId4" Type="http://schemas.openxmlformats.org/officeDocument/2006/relationships/hyperlink" Target="mailto:Jessica.caudill@st-claire.org" TargetMode="External"/><Relationship Id="rId9" Type="http://schemas.openxmlformats.org/officeDocument/2006/relationships/hyperlink" Target="mailto:veronica.drake@wku.edu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University of Kentucky</a:t>
            </a:r>
            <a:br>
              <a:rPr lang="en-US" dirty="0"/>
            </a:br>
            <a:r>
              <a:rPr lang="en-US" dirty="0"/>
              <a:t>Area Health Education Center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Student Rotation Orientation</a:t>
            </a:r>
          </a:p>
        </p:txBody>
      </p:sp>
    </p:spTree>
    <p:extLst>
      <p:ext uri="{BB962C8B-B14F-4D97-AF65-F5344CB8AC3E}">
        <p14:creationId xmlns:p14="http://schemas.microsoft.com/office/powerpoint/2010/main" val="3388929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Mileage Tiered Scale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752600"/>
            <a:ext cx="8251458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549409"/>
      </p:ext>
    </p:extLst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Responsibilities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Bookmark AHEC website: ahec.med.uky.edu </a:t>
            </a:r>
          </a:p>
          <a:p>
            <a:pPr lvl="1"/>
            <a:r>
              <a:rPr lang="en-US" sz="1400" dirty="0"/>
              <a:t>all forms available in the “Students” section then “Rotation Information”</a:t>
            </a:r>
          </a:p>
          <a:p>
            <a:r>
              <a:rPr lang="en-US" sz="2000" dirty="0"/>
              <a:t>Allow your clinical coordinator and regional AHEC coordinators to set up your rotation for you!  </a:t>
            </a:r>
          </a:p>
          <a:p>
            <a:pPr lvl="1"/>
            <a:r>
              <a:rPr lang="en-US" sz="1400" dirty="0"/>
              <a:t>Under no circumstances should you contact preceptors/clinical instructors yourself.</a:t>
            </a:r>
          </a:p>
          <a:p>
            <a:r>
              <a:rPr lang="en-US" sz="2000" dirty="0"/>
              <a:t>Fill out your FACT SHEET! </a:t>
            </a:r>
          </a:p>
          <a:p>
            <a:pPr lvl="1"/>
            <a:r>
              <a:rPr lang="en-US" sz="1400" u="sng" dirty="0">
                <a:hlinkClick r:id="rId2"/>
              </a:rPr>
              <a:t>https://medicine.mc.uky.edu/AHECFactSheet</a:t>
            </a:r>
            <a:endParaRPr lang="en-US" sz="1400" dirty="0"/>
          </a:p>
          <a:p>
            <a:pPr lvl="1"/>
            <a:r>
              <a:rPr lang="en-US" sz="1400" dirty="0"/>
              <a:t>Keep it up-to-date with changes, additions</a:t>
            </a:r>
          </a:p>
          <a:p>
            <a:pPr lvl="1"/>
            <a:r>
              <a:rPr lang="en-US" sz="1400" dirty="0"/>
              <a:t>FACT sheet tells coordinators if you need us to set up your housing</a:t>
            </a:r>
          </a:p>
          <a:p>
            <a:r>
              <a:rPr lang="en-US" sz="2000" dirty="0"/>
              <a:t>Obtain landlord or hosts’ contact information</a:t>
            </a:r>
          </a:p>
          <a:p>
            <a:r>
              <a:rPr lang="en-US" sz="2000" dirty="0"/>
              <a:t>Complete RENT RECEIPT with landlord or hosts’ signature </a:t>
            </a:r>
            <a:r>
              <a:rPr lang="en-US" sz="1400" dirty="0"/>
              <a:t>(if applicable)</a:t>
            </a:r>
          </a:p>
          <a:p>
            <a:r>
              <a:rPr lang="en-US" sz="2000" dirty="0"/>
              <a:t>Complete Off-site Evaluation </a:t>
            </a:r>
          </a:p>
          <a:p>
            <a:pPr lvl="1"/>
            <a:r>
              <a:rPr lang="en-US" sz="1400" u="sng" dirty="0">
                <a:hlinkClick r:id="rId3"/>
              </a:rPr>
              <a:t>https://redcap.rdmc.org/redcap/surveys/?s=4ob7NH</a:t>
            </a:r>
            <a:endParaRPr lang="en-US" sz="1400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26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Rent Receipt and FACT Sheet</a:t>
            </a:r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461655"/>
            <a:ext cx="4136603" cy="5105400"/>
          </a:xfrm>
        </p:spPr>
      </p:pic>
    </p:spTree>
    <p:extLst>
      <p:ext uri="{BB962C8B-B14F-4D97-AF65-F5344CB8AC3E}">
        <p14:creationId xmlns:p14="http://schemas.microsoft.com/office/powerpoint/2010/main" val="3257575484"/>
      </p:ext>
    </p:extLst>
  </p:cSld>
  <p:clrMapOvr>
    <a:masterClrMapping/>
  </p:clrMapOvr>
  <p:transition spd="med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 Sheet automatically sent to Emily Chambers</a:t>
            </a:r>
          </a:p>
          <a:p>
            <a:r>
              <a:rPr lang="en-US" dirty="0"/>
              <a:t>Rent checks available up to one week before, during or after rotation</a:t>
            </a:r>
          </a:p>
          <a:p>
            <a:r>
              <a:rPr lang="en-US" dirty="0"/>
              <a:t>Post rotation</a:t>
            </a:r>
          </a:p>
          <a:p>
            <a:pPr lvl="1"/>
            <a:r>
              <a:rPr lang="en-US" dirty="0"/>
              <a:t>Turn in rent receipt if applicable</a:t>
            </a:r>
          </a:p>
          <a:p>
            <a:pPr lvl="2"/>
            <a:r>
              <a:rPr lang="en-US" dirty="0"/>
              <a:t>Mandatory for mileage reimbursement</a:t>
            </a:r>
          </a:p>
          <a:p>
            <a:pPr lvl="1"/>
            <a:r>
              <a:rPr lang="en-US" dirty="0"/>
              <a:t>Fill out AHEC off-site assessment</a:t>
            </a:r>
          </a:p>
          <a:p>
            <a:pPr lvl="2"/>
            <a:r>
              <a:rPr lang="en-US" dirty="0"/>
              <a:t>Link on AHEC website: ahec.med.uky.edu </a:t>
            </a:r>
          </a:p>
          <a:p>
            <a:pPr lvl="2"/>
            <a:r>
              <a:rPr lang="en-US" dirty="0"/>
              <a:t>Mandatory for mileage reimbursement</a:t>
            </a:r>
          </a:p>
          <a:p>
            <a:pPr lvl="1"/>
            <a:r>
              <a:rPr lang="en-US" dirty="0"/>
              <a:t>Pick up mileage check</a:t>
            </a:r>
          </a:p>
          <a:p>
            <a:r>
              <a:rPr lang="en-US" dirty="0"/>
              <a:t>Reimbursement checks are good for up to 6 months after your rotation ends</a:t>
            </a:r>
          </a:p>
        </p:txBody>
      </p:sp>
    </p:spTree>
    <p:extLst>
      <p:ext uri="{BB962C8B-B14F-4D97-AF65-F5344CB8AC3E}">
        <p14:creationId xmlns:p14="http://schemas.microsoft.com/office/powerpoint/2010/main" val="2730472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Procedures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Checks require two authorized AHEC employee approval signatures</a:t>
            </a:r>
          </a:p>
          <a:p>
            <a:endParaRPr lang="en-US" dirty="0"/>
          </a:p>
          <a:p>
            <a:r>
              <a:rPr lang="en-US" dirty="0"/>
              <a:t>You are welcome to stop by the AHEC office any time!  Please understand that we may or may not have two authorized check approvers in office the day/time you come </a:t>
            </a:r>
          </a:p>
          <a:p>
            <a:endParaRPr lang="en-US" dirty="0"/>
          </a:p>
          <a:p>
            <a:r>
              <a:rPr lang="en-US" dirty="0"/>
              <a:t>For this reason, contacting Emily Chambers in advance to make arrangements to pick up your check is encouraged.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1400" dirty="0"/>
              <a:t>Emily Chambers</a:t>
            </a:r>
          </a:p>
          <a:p>
            <a:pPr marL="0" indent="0" algn="ctr">
              <a:buNone/>
            </a:pPr>
            <a:r>
              <a:rPr lang="en-US" sz="1400" dirty="0"/>
              <a:t>859.323.8013</a:t>
            </a:r>
          </a:p>
          <a:p>
            <a:pPr marL="0" indent="0" algn="ctr">
              <a:buNone/>
            </a:pPr>
            <a:r>
              <a:rPr lang="en-US" sz="1400" dirty="0"/>
              <a:t>emily.chambers@uky.edu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68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Commonly Asked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 my rent and/or mileage checks be printed automatically? </a:t>
            </a:r>
          </a:p>
          <a:p>
            <a:endParaRPr lang="en-US" dirty="0"/>
          </a:p>
          <a:p>
            <a:r>
              <a:rPr lang="en-US" dirty="0"/>
              <a:t>Will I be contacted about the AHEC housing available or do I need to contact someone?  When?</a:t>
            </a:r>
          </a:p>
          <a:p>
            <a:endParaRPr lang="en-US" dirty="0"/>
          </a:p>
          <a:p>
            <a:r>
              <a:rPr lang="en-US" dirty="0"/>
              <a:t>Can my (husband/wife, pet, boyfriend/girlfriend, </a:t>
            </a:r>
            <a:r>
              <a:rPr lang="en-US" dirty="0" err="1"/>
              <a:t>etc</a:t>
            </a:r>
            <a:r>
              <a:rPr lang="en-US" dirty="0"/>
              <a:t>) stay in AHEC arranged housing with me?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655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those who came before you…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/>
          </a:p>
          <a:p>
            <a:r>
              <a:rPr lang="en-US" sz="2000" dirty="0"/>
              <a:t>RURAL </a:t>
            </a:r>
            <a:r>
              <a:rPr lang="en-US" sz="1600" dirty="0"/>
              <a:t>may be</a:t>
            </a:r>
            <a:r>
              <a:rPr lang="en-US" sz="2000" dirty="0"/>
              <a:t> BETTER</a:t>
            </a:r>
            <a:r>
              <a:rPr lang="en-US" sz="1600" dirty="0"/>
              <a:t>….rural usually means you get to see and do more. When doctors work in an area near lots of specialists, they tend to refer more. Often, you won’t see a lot of the cool stuff like excisions or punch biopsies. When you are the only MD in the county, you tend to take on a lot of those roles yourself.</a:t>
            </a:r>
          </a:p>
          <a:p>
            <a:endParaRPr lang="en-US" sz="1600" dirty="0"/>
          </a:p>
          <a:p>
            <a:r>
              <a:rPr lang="en-US" sz="2000" dirty="0"/>
              <a:t>BE PROACTIVE</a:t>
            </a:r>
            <a:r>
              <a:rPr lang="en-US" sz="1600" dirty="0"/>
              <a:t>….if it seems like you should have heard from your AHEC Coordinator by now, then you probably should have and you need to call and check on things. </a:t>
            </a:r>
          </a:p>
          <a:p>
            <a:endParaRPr lang="en-US" sz="1600" dirty="0"/>
          </a:p>
          <a:p>
            <a:r>
              <a:rPr lang="en-US" sz="2000" dirty="0"/>
              <a:t>BE FLEXIBLE</a:t>
            </a:r>
            <a:r>
              <a:rPr lang="en-US" sz="1600" dirty="0"/>
              <a:t>….your schedule will likely change!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444277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Emily Chambers</a:t>
            </a:r>
          </a:p>
          <a:p>
            <a:pPr marL="0" indent="0" algn="ctr">
              <a:buNone/>
            </a:pPr>
            <a:endParaRPr lang="en-US" sz="800" dirty="0"/>
          </a:p>
          <a:p>
            <a:pPr marL="0" indent="0" algn="ctr">
              <a:buNone/>
            </a:pPr>
            <a:r>
              <a:rPr lang="en-US" dirty="0"/>
              <a:t>Area Health Education Center</a:t>
            </a:r>
          </a:p>
          <a:p>
            <a:pPr marL="0" indent="0" algn="ctr">
              <a:buNone/>
            </a:pPr>
            <a:endParaRPr lang="en-US" sz="800" dirty="0"/>
          </a:p>
          <a:p>
            <a:pPr marL="0" indent="0" algn="ctr">
              <a:buNone/>
            </a:pPr>
            <a:r>
              <a:rPr lang="en-US" dirty="0"/>
              <a:t>College of Medicine Building</a:t>
            </a:r>
          </a:p>
          <a:p>
            <a:pPr marL="0" indent="0" algn="ctr">
              <a:buNone/>
            </a:pPr>
            <a:endParaRPr lang="en-US" sz="800" dirty="0"/>
          </a:p>
          <a:p>
            <a:pPr marL="0" indent="0" algn="ctr">
              <a:buNone/>
            </a:pPr>
            <a:r>
              <a:rPr lang="en-US" dirty="0"/>
              <a:t>138 Leader Ave #144</a:t>
            </a:r>
          </a:p>
          <a:p>
            <a:pPr marL="0" indent="0" algn="ctr">
              <a:buNone/>
            </a:pPr>
            <a:endParaRPr lang="en-US" sz="800" dirty="0"/>
          </a:p>
          <a:p>
            <a:pPr marL="0" indent="0" algn="ctr">
              <a:buNone/>
            </a:pPr>
            <a:r>
              <a:rPr lang="en-US" dirty="0"/>
              <a:t>859.323.8013</a:t>
            </a:r>
          </a:p>
          <a:p>
            <a:pPr marL="0" indent="0" algn="ctr">
              <a:buNone/>
            </a:pPr>
            <a:endParaRPr lang="en-US" sz="800" dirty="0"/>
          </a:p>
          <a:p>
            <a:pPr marL="0" indent="0" algn="ctr">
              <a:buNone/>
            </a:pPr>
            <a:r>
              <a:rPr lang="en-US" dirty="0"/>
              <a:t>emily.chambers@uky.edu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286000"/>
            <a:ext cx="4400550" cy="3300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290097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the heck is AHEC?!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Area Health Education Center</a:t>
            </a:r>
          </a:p>
          <a:p>
            <a:endParaRPr lang="en-US" dirty="0"/>
          </a:p>
          <a:p>
            <a:r>
              <a:rPr lang="en-US" dirty="0"/>
              <a:t>Support, train, recruit and retain best healthcare professionals in our region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Provide resident and student educational rotations away from the university medical centers</a:t>
            </a:r>
          </a:p>
          <a:p>
            <a:endParaRPr lang="en-US" dirty="0"/>
          </a:p>
          <a:p>
            <a:r>
              <a:rPr lang="en-US" dirty="0"/>
              <a:t>Educational experience, not a recruiting tool</a:t>
            </a:r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277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of AHEC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Assure students receive </a:t>
            </a:r>
            <a:r>
              <a:rPr lang="en-US" sz="2800" dirty="0"/>
              <a:t>quality instruction</a:t>
            </a:r>
            <a:r>
              <a:rPr lang="en-US" sz="1600" dirty="0"/>
              <a:t> and learning experiences</a:t>
            </a:r>
          </a:p>
          <a:p>
            <a:r>
              <a:rPr lang="en-US" sz="1600" dirty="0"/>
              <a:t>Provide </a:t>
            </a:r>
            <a:r>
              <a:rPr lang="en-US" sz="2800" dirty="0"/>
              <a:t>support services</a:t>
            </a:r>
            <a:r>
              <a:rPr lang="en-US" sz="1600" dirty="0"/>
              <a:t> that enhance both learning and living/working in a rural or underserved community</a:t>
            </a:r>
          </a:p>
          <a:p>
            <a:r>
              <a:rPr lang="en-US" sz="1600" dirty="0"/>
              <a:t>Develop a broad </a:t>
            </a:r>
            <a:r>
              <a:rPr lang="en-US" sz="2800" dirty="0"/>
              <a:t>range</a:t>
            </a:r>
            <a:r>
              <a:rPr lang="en-US" sz="1600" dirty="0"/>
              <a:t> of </a:t>
            </a:r>
            <a:r>
              <a:rPr lang="en-US" sz="2800" dirty="0"/>
              <a:t>clinical settings </a:t>
            </a:r>
          </a:p>
          <a:p>
            <a:r>
              <a:rPr lang="en-US" sz="1600" dirty="0"/>
              <a:t>Provide opportunities to learn about and explore the </a:t>
            </a:r>
            <a:r>
              <a:rPr lang="en-US" sz="2800" dirty="0"/>
              <a:t>cultural</a:t>
            </a:r>
            <a:r>
              <a:rPr lang="en-US" sz="1600" dirty="0"/>
              <a:t> and </a:t>
            </a:r>
            <a:r>
              <a:rPr lang="en-US" sz="2800" dirty="0"/>
              <a:t>recreational diversity </a:t>
            </a:r>
            <a:r>
              <a:rPr lang="en-US" sz="1600" dirty="0"/>
              <a:t>of Kentucky.</a:t>
            </a:r>
          </a:p>
          <a:p>
            <a:r>
              <a:rPr lang="en-US" sz="1600" dirty="0"/>
              <a:t>Provide experiences to learn about </a:t>
            </a:r>
            <a:r>
              <a:rPr lang="en-US" sz="2800" dirty="0"/>
              <a:t>professional opportunities</a:t>
            </a:r>
            <a:r>
              <a:rPr lang="en-US" sz="1600" dirty="0"/>
              <a:t> in rural and underserved areas.</a:t>
            </a:r>
          </a:p>
          <a:p>
            <a:endParaRPr lang="en-US" sz="1600" dirty="0"/>
          </a:p>
          <a:p>
            <a:r>
              <a:rPr lang="en-US" sz="1600" i="1" dirty="0"/>
              <a:t>“My best rotations have been in the AHEC areas.  Great doctors, great office staff, and wonderful patients who actually appreciate your efforts.  Plus I had a job offer on every rotation!” – 2009 PA Student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454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AHEC Regions/Centers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1" y="1353299"/>
            <a:ext cx="7285621" cy="5428502"/>
          </a:xfrm>
        </p:spPr>
      </p:pic>
    </p:spTree>
    <p:extLst>
      <p:ext uri="{BB962C8B-B14F-4D97-AF65-F5344CB8AC3E}">
        <p14:creationId xmlns:p14="http://schemas.microsoft.com/office/powerpoint/2010/main" val="291126931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Student Service Coordinators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6345591"/>
              </p:ext>
            </p:extLst>
          </p:nvPr>
        </p:nvGraphicFramePr>
        <p:xfrm>
          <a:off x="381000" y="1905000"/>
          <a:ext cx="8477252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9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9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9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9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Coordinator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North Central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Rose Mueller or</a:t>
                      </a:r>
                    </a:p>
                    <a:p>
                      <a:r>
                        <a:rPr lang="en-US" dirty="0"/>
                        <a:t>Aime 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hlinkClick r:id="rId2"/>
                        </a:rPr>
                        <a:t>rose.mueller@kctcs.edu</a:t>
                      </a:r>
                      <a:endParaRPr lang="en-US" sz="1200" dirty="0"/>
                    </a:p>
                    <a:p>
                      <a:r>
                        <a:rPr lang="en-US" sz="1200" dirty="0">
                          <a:hlinkClick r:id="rId3"/>
                        </a:rPr>
                        <a:t>Aime.rice@kctcs.edu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859.442.1194</a:t>
                      </a:r>
                    </a:p>
                    <a:p>
                      <a:r>
                        <a:rPr lang="en-US" dirty="0"/>
                        <a:t>859.442.1192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Northeast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Jessica Caudill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hlinkClick r:id="rId4"/>
                        </a:rPr>
                        <a:t>Jessica.caudill@st-claire.org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606.783.6470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Southeast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Kathy Sampsell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hlinkClick r:id="rId5"/>
                        </a:rPr>
                        <a:t>ksampsell0001@kctcs.edu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606.487.0137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Southern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Sherry </a:t>
                      </a:r>
                      <a:r>
                        <a:rPr lang="en-US" dirty="0" err="1"/>
                        <a:t>Spragens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hlinkClick r:id="rId6"/>
                        </a:rPr>
                        <a:t>sspragens@soahec.org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606.256.0950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Purchase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Janeen</a:t>
                      </a:r>
                      <a:r>
                        <a:rPr lang="en-US" dirty="0"/>
                        <a:t> Winters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hlinkClick r:id="rId7"/>
                        </a:rPr>
                        <a:t>jwinters@murraystate.edu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270.809.4119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Jamie Knight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hlinkClick r:id="rId8"/>
                        </a:rPr>
                        <a:t>Jamie.knight@bhsi.com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270.824.3502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South Central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Veronica</a:t>
                      </a:r>
                      <a:r>
                        <a:rPr lang="en-US" baseline="0" dirty="0"/>
                        <a:t> Drake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hlinkClick r:id="rId9"/>
                        </a:rPr>
                        <a:t>veronica.drake@wku.edu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270.745.5871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Northwest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Kim Mapp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hlinkClick r:id="rId10"/>
                        </a:rPr>
                        <a:t>kmapp@fhclouisville.org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502.772.8184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8970837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AHEC do for you?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Reimbursements!	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Set up your housing</a:t>
            </a:r>
          </a:p>
          <a:p>
            <a:endParaRPr lang="en-US" dirty="0"/>
          </a:p>
          <a:p>
            <a:r>
              <a:rPr lang="en-US" dirty="0"/>
              <a:t>Connect you within the local community</a:t>
            </a:r>
          </a:p>
          <a:p>
            <a:endParaRPr lang="en-US" dirty="0"/>
          </a:p>
          <a:p>
            <a:r>
              <a:rPr lang="en-US" dirty="0"/>
              <a:t>Familiarize you with new hospital/location</a:t>
            </a:r>
          </a:p>
          <a:p>
            <a:endParaRPr lang="en-US" dirty="0"/>
          </a:p>
          <a:p>
            <a:r>
              <a:rPr lang="en-US" dirty="0"/>
              <a:t>Troubleshoot rotation problems</a:t>
            </a:r>
          </a:p>
          <a:p>
            <a:endParaRPr lang="en-US" dirty="0"/>
          </a:p>
          <a:p>
            <a:r>
              <a:rPr lang="en-US" dirty="0"/>
              <a:t>Middleman between college/department coordinator and your preceptor</a:t>
            </a:r>
          </a:p>
        </p:txBody>
      </p:sp>
    </p:spTree>
    <p:extLst>
      <p:ext uri="{BB962C8B-B14F-4D97-AF65-F5344CB8AC3E}">
        <p14:creationId xmlns:p14="http://schemas.microsoft.com/office/powerpoint/2010/main" val="1557467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Reimbursements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order to be eligible for the AHEC mileage and/or rent stipend, a rotation must be: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AHEC qualified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occur in KY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outside the county of student’s home campus (aka Hub Site)</a:t>
            </a:r>
          </a:p>
        </p:txBody>
      </p:sp>
    </p:spTree>
    <p:extLst>
      <p:ext uri="{BB962C8B-B14F-4D97-AF65-F5344CB8AC3E}">
        <p14:creationId xmlns:p14="http://schemas.microsoft.com/office/powerpoint/2010/main" val="227770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Hub Sites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Relocate for eight or more months out of 12</a:t>
            </a:r>
          </a:p>
          <a:p>
            <a:pPr algn="ctr"/>
            <a:r>
              <a:rPr lang="en-US" sz="1000" dirty="0"/>
              <a:t>Medical Lab Sciences - Perry Co/Hazard Hub</a:t>
            </a:r>
          </a:p>
          <a:p>
            <a:pPr algn="ctr"/>
            <a:r>
              <a:rPr lang="en-US" sz="1000" dirty="0"/>
              <a:t>Pharmacy CEC - Jefferson County/Louisville Hub</a:t>
            </a:r>
          </a:p>
          <a:p>
            <a:pPr algn="ctr"/>
            <a:r>
              <a:rPr lang="en-US" sz="1000" dirty="0"/>
              <a:t>Physical Therapy - Perry Co/Hazard Hub</a:t>
            </a:r>
          </a:p>
          <a:p>
            <a:pPr algn="ctr"/>
            <a:r>
              <a:rPr lang="en-US" sz="1000" dirty="0"/>
              <a:t>Physician Assistant - Rowan County/Morehead Hub</a:t>
            </a:r>
          </a:p>
          <a:p>
            <a:pPr algn="ctr"/>
            <a:r>
              <a:rPr lang="en-US" sz="1000" dirty="0"/>
              <a:t>Rural Physician Leadership Program - Rowan County/Morehead Hub</a:t>
            </a:r>
          </a:p>
          <a:p>
            <a:endParaRPr lang="en-US" dirty="0"/>
          </a:p>
          <a:p>
            <a:r>
              <a:rPr lang="en-US" dirty="0"/>
              <a:t>Policy as of July 1, 2018</a:t>
            </a:r>
          </a:p>
          <a:p>
            <a:pPr lvl="1"/>
            <a:r>
              <a:rPr lang="en-US" dirty="0"/>
              <a:t>Rotations must be more than </a:t>
            </a:r>
            <a:r>
              <a:rPr lang="en-US" b="1" dirty="0">
                <a:solidFill>
                  <a:srgbClr val="FF0000"/>
                </a:solidFill>
              </a:rPr>
              <a:t>30 miles one way/60 miles round trip </a:t>
            </a:r>
            <a:r>
              <a:rPr lang="en-US" dirty="0"/>
              <a:t>from the hub site </a:t>
            </a:r>
            <a:r>
              <a:rPr lang="en-US" u="sng" dirty="0"/>
              <a:t>and</a:t>
            </a:r>
            <a:r>
              <a:rPr lang="en-US" dirty="0"/>
              <a:t> </a:t>
            </a:r>
            <a:r>
              <a:rPr lang="en-US" b="1" dirty="0"/>
              <a:t>outside the county </a:t>
            </a:r>
            <a:r>
              <a:rPr lang="en-US" dirty="0"/>
              <a:t>in order to qualify for rent and/or mileage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92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Rent &amp; Mileage Reimbursement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Rent</a:t>
            </a:r>
          </a:p>
          <a:p>
            <a:pPr lvl="1"/>
            <a:r>
              <a:rPr lang="en-US" dirty="0"/>
              <a:t>$100 per rotation week flat rate for </a:t>
            </a:r>
            <a:r>
              <a:rPr lang="en-US" dirty="0">
                <a:solidFill>
                  <a:srgbClr val="FF0000"/>
                </a:solidFill>
              </a:rPr>
              <a:t>AHEC arranged housing ONLY</a:t>
            </a:r>
          </a:p>
          <a:p>
            <a:r>
              <a:rPr lang="en-US" dirty="0"/>
              <a:t>Mileage</a:t>
            </a:r>
          </a:p>
          <a:p>
            <a:pPr lvl="1"/>
            <a:r>
              <a:rPr lang="en-US" dirty="0"/>
              <a:t>Automatic for all AHEC qualified rotations</a:t>
            </a:r>
          </a:p>
          <a:p>
            <a:pPr lvl="1"/>
            <a:r>
              <a:rPr lang="en-US" dirty="0"/>
              <a:t>Calculated from school or hub on tiered scale</a:t>
            </a:r>
          </a:p>
          <a:p>
            <a:pPr lvl="1"/>
            <a:r>
              <a:rPr lang="en-US" dirty="0"/>
              <a:t>1 roundtrip per month - $50, $75, $100</a:t>
            </a:r>
          </a:p>
          <a:p>
            <a:r>
              <a:rPr lang="en-US" dirty="0"/>
              <a:t>Housing site vs rotation site  </a:t>
            </a:r>
          </a:p>
          <a:p>
            <a:pPr lvl="1"/>
            <a:r>
              <a:rPr lang="en-US" dirty="0"/>
              <a:t>when AHEC is not able to house a student within </a:t>
            </a:r>
            <a:r>
              <a:rPr lang="en-US" dirty="0">
                <a:solidFill>
                  <a:srgbClr val="FF0000"/>
                </a:solidFill>
              </a:rPr>
              <a:t>30</a:t>
            </a:r>
            <a:r>
              <a:rPr lang="en-US" dirty="0"/>
              <a:t> miles one way of their rotation site, AHEC pays an additional mileage stipend based on daily miles driven above </a:t>
            </a:r>
            <a:r>
              <a:rPr lang="en-US" dirty="0">
                <a:solidFill>
                  <a:srgbClr val="FF0000"/>
                </a:solidFill>
              </a:rPr>
              <a:t>30 miles one way/60 miles round trip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675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umericAssetId xmlns="145c5697-5eb5-440b-b2f1-a8273fb59250" xsi:nil="true"/>
    <AssetType xmlns="145c5697-5eb5-440b-b2f1-a8273fb59250">TP</AssetType>
    <Markets xmlns="145c5697-5eb5-440b-b2f1-a8273fb59250" xsi:nil="true"/>
    <AppVer xmlns="145c5697-5eb5-440b-b2f1-a8273fb59250" xsi:nil="true"/>
    <AuthoringAssetId xmlns="145c5697-5eb5-440b-b2f1-a8273fb59250">TP010286215</AuthoringAssetId>
    <AssetId xmlns="145c5697-5eb5-440b-b2f1-a8273fb59250">TS010286215</AssetId>
  </documentManagement>
</p:properties>
</file>

<file path=customXml/itemProps1.xml><?xml version="1.0" encoding="utf-8"?>
<ds:datastoreItem xmlns:ds="http://schemas.openxmlformats.org/officeDocument/2006/customXml" ds:itemID="{D3D13159-A456-4F2D-A8AD-DC9F46C986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979D5B1E-B1BE-4C4B-9448-2494F23C6F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6A6E7D-D6ED-4A3D-A69B-592875EB4099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D0EDCCDD-F81E-452A-83CB-15390353B463}">
  <ds:schemaRefs>
    <ds:schemaRef ds:uri="http://schemas.microsoft.com/office/infopath/2007/PartnerControls"/>
    <ds:schemaRef ds:uri="http://purl.org/dc/terms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145c5697-5eb5-440b-b2f1-a8273fb59250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TS010286215</Template>
  <TotalTime>543</TotalTime>
  <Words>1012</Words>
  <Application>Microsoft Office PowerPoint</Application>
  <PresentationFormat>On-screen Show (4:3)</PresentationFormat>
  <Paragraphs>161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Arial</vt:lpstr>
      <vt:lpstr>Office Theme</vt:lpstr>
      <vt:lpstr>University of Kentucky Area Health Education Center</vt:lpstr>
      <vt:lpstr>What the heck is AHEC?!</vt:lpstr>
      <vt:lpstr>Goals of AHEC Program</vt:lpstr>
      <vt:lpstr>AHEC Regions/Centers</vt:lpstr>
      <vt:lpstr>Area Student Service Coordinators</vt:lpstr>
      <vt:lpstr>What can AHEC do for you?</vt:lpstr>
      <vt:lpstr>Reimbursements</vt:lpstr>
      <vt:lpstr>Clinical Hub Sites </vt:lpstr>
      <vt:lpstr>Rent &amp; Mileage Reimbursement</vt:lpstr>
      <vt:lpstr>Mileage Tiered Scale</vt:lpstr>
      <vt:lpstr>YOUR Responsibilities </vt:lpstr>
      <vt:lpstr>Rent Receipt and FACT Sheet</vt:lpstr>
      <vt:lpstr>Procedures </vt:lpstr>
      <vt:lpstr>Procedures continued</vt:lpstr>
      <vt:lpstr>Commonly Asked Questions</vt:lpstr>
      <vt:lpstr>From those who came before you…</vt:lpstr>
      <vt:lpstr>Questions??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Chambers, Emily D</dc:creator>
  <cp:lastModifiedBy>Cruz, John</cp:lastModifiedBy>
  <cp:revision>70</cp:revision>
  <dcterms:created xsi:type="dcterms:W3CDTF">2013-10-14T19:51:07Z</dcterms:created>
  <dcterms:modified xsi:type="dcterms:W3CDTF">2022-06-08T00:55:44Z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arkets">
    <vt:lpwstr/>
  </property>
  <property fmtid="{D5CDD505-2E9C-101B-9397-08002B2CF9AE}" pid="3" name="TPInstallLocation">
    <vt:lpwstr>{My Templates}</vt:lpwstr>
  </property>
  <property fmtid="{D5CDD505-2E9C-101B-9397-08002B2CF9AE}" pid="4" name="PrimaryImageGen">
    <vt:lpwstr>true</vt:lpwstr>
  </property>
  <property fmtid="{D5CDD505-2E9C-101B-9397-08002B2CF9AE}" pid="5" name="AssetType">
    <vt:lpwstr>TP</vt:lpwstr>
  </property>
  <property fmtid="{D5CDD505-2E9C-101B-9397-08002B2CF9AE}" pid="6" name="BugNumber">
    <vt:lpwstr>191</vt:lpwstr>
  </property>
  <property fmtid="{D5CDD505-2E9C-101B-9397-08002B2CF9AE}" pid="7" name="TPCommandLine">
    <vt:lpwstr>{PP} /n {FilePath}</vt:lpwstr>
  </property>
  <property fmtid="{D5CDD505-2E9C-101B-9397-08002B2CF9AE}" pid="8" name="TemplateStatus">
    <vt:lpwstr>Complete</vt:lpwstr>
  </property>
  <property fmtid="{D5CDD505-2E9C-101B-9397-08002B2CF9AE}" pid="9" name="TPAppVersion">
    <vt:lpwstr>11</vt:lpwstr>
  </property>
  <property fmtid="{D5CDD505-2E9C-101B-9397-08002B2CF9AE}" pid="10" name="ContentTypeId">
    <vt:lpwstr>0x0101006025706CF4CD034688BEBAE97A2E701D020200C3831ACA17D8814887A164412888521E</vt:lpwstr>
  </property>
  <property fmtid="{D5CDD505-2E9C-101B-9397-08002B2CF9AE}" pid="11" name="IsDeleted">
    <vt:lpwstr>false</vt:lpwstr>
  </property>
  <property fmtid="{D5CDD505-2E9C-101B-9397-08002B2CF9AE}" pid="12" name="Milestone">
    <vt:lpwstr>Continuous</vt:lpwstr>
  </property>
  <property fmtid="{D5CDD505-2E9C-101B-9397-08002B2CF9AE}" pid="13" name="APAuthor">
    <vt:lpwstr>191</vt:lpwstr>
  </property>
  <property fmtid="{D5CDD505-2E9C-101B-9397-08002B2CF9AE}" pid="14" name="TrustLevel">
    <vt:lpwstr>Microsoft Managed Content</vt:lpwstr>
  </property>
  <property fmtid="{D5CDD505-2E9C-101B-9397-08002B2CF9AE}" pid="15" name="IsSearchable">
    <vt:lpwstr>false</vt:lpwstr>
  </property>
  <property fmtid="{D5CDD505-2E9C-101B-9397-08002B2CF9AE}" pid="16" name="NumericId">
    <vt:lpwstr>-1</vt:lpwstr>
  </property>
  <property fmtid="{D5CDD505-2E9C-101B-9397-08002B2CF9AE}" pid="17" name="PublishTargets">
    <vt:lpwstr>OfficeOnline</vt:lpwstr>
  </property>
  <property fmtid="{D5CDD505-2E9C-101B-9397-08002B2CF9AE}" pid="18" name="TPFriendlyName">
    <vt:lpwstr>{My Templates}</vt:lpwstr>
  </property>
  <property fmtid="{D5CDD505-2E9C-101B-9397-08002B2CF9AE}" pid="19" name="AssetId">
    <vt:lpwstr>TS010286215</vt:lpwstr>
  </property>
  <property fmtid="{D5CDD505-2E9C-101B-9397-08002B2CF9AE}" pid="20" name="TPLaunchHelpLinkType">
    <vt:lpwstr>Template</vt:lpwstr>
  </property>
  <property fmtid="{D5CDD505-2E9C-101B-9397-08002B2CF9AE}" pid="21" name="OpenTemplate">
    <vt:lpwstr>true</vt:lpwstr>
  </property>
  <property fmtid="{D5CDD505-2E9C-101B-9397-08002B2CF9AE}" pid="22" name="SourceTitle">
    <vt:lpwstr>Physicians at work design template</vt:lpwstr>
  </property>
  <property fmtid="{D5CDD505-2E9C-101B-9397-08002B2CF9AE}" pid="23" name="TPLaunchHelpLink">
    <vt:lpwstr/>
  </property>
  <property fmtid="{D5CDD505-2E9C-101B-9397-08002B2CF9AE}" pid="24" name="APEditor">
    <vt:lpwstr>92</vt:lpwstr>
  </property>
  <property fmtid="{D5CDD505-2E9C-101B-9397-08002B2CF9AE}" pid="25" name="TPApplication">
    <vt:lpwstr>PowerPoint</vt:lpwstr>
  </property>
  <property fmtid="{D5CDD505-2E9C-101B-9397-08002B2CF9AE}" pid="26" name="Provider">
    <vt:lpwstr>EY010241418</vt:lpwstr>
  </property>
  <property fmtid="{D5CDD505-2E9C-101B-9397-08002B2CF9AE}" pid="27" name="UACurrentWords">
    <vt:lpwstr>0</vt:lpwstr>
  </property>
  <property fmtid="{D5CDD505-2E9C-101B-9397-08002B2CF9AE}" pid="28" name="Applications">
    <vt:lpwstr>79;#Template 12;#65;#Microsoft Office PowerPoint 2007;#64;#PowerPoint 2003</vt:lpwstr>
  </property>
  <property fmtid="{D5CDD505-2E9C-101B-9397-08002B2CF9AE}" pid="29" name="UALocRecommendation">
    <vt:lpwstr>Never Localize</vt:lpwstr>
  </property>
  <property fmtid="{D5CDD505-2E9C-101B-9397-08002B2CF9AE}" pid="30" name="Title">
    <vt:lpwstr>Physicians at work design template</vt:lpwstr>
  </property>
  <property fmtid="{D5CDD505-2E9C-101B-9397-08002B2CF9AE}" pid="31" name="PublishStatusLookup">
    <vt:lpwstr>261406</vt:lpwstr>
  </property>
  <property fmtid="{D5CDD505-2E9C-101B-9397-08002B2CF9AE}" pid="32" name="APTrustLevel">
    <vt:lpwstr>1.00000000000000</vt:lpwstr>
  </property>
  <property fmtid="{D5CDD505-2E9C-101B-9397-08002B2CF9AE}" pid="33" name="TPClientViewer">
    <vt:lpwstr>Microsoft Office PowerPoint</vt:lpwstr>
  </property>
  <property fmtid="{D5CDD505-2E9C-101B-9397-08002B2CF9AE}" pid="34" name="TPComponent">
    <vt:lpwstr>PPTFiles</vt:lpwstr>
  </property>
  <property fmtid="{D5CDD505-2E9C-101B-9397-08002B2CF9AE}" pid="35" name="TPNamespace">
    <vt:lpwstr>POWERPNT</vt:lpwstr>
  </property>
  <property fmtid="{D5CDD505-2E9C-101B-9397-08002B2CF9AE}" pid="36" name="Content Type">
    <vt:lpwstr>OOFile</vt:lpwstr>
  </property>
  <property fmtid="{D5CDD505-2E9C-101B-9397-08002B2CF9AE}" pid="37" name="AuthoringAssetId">
    <vt:lpwstr>TP010286215</vt:lpwstr>
  </property>
  <property fmtid="{D5CDD505-2E9C-101B-9397-08002B2CF9AE}" pid="38" name="NumericAssetId">
    <vt:lpwstr/>
  </property>
  <property fmtid="{D5CDD505-2E9C-101B-9397-08002B2CF9AE}" pid="39" name="AppVer">
    <vt:lpwstr/>
  </property>
</Properties>
</file>