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28"/>
    <p:sldId id="257" r:id="rId29"/>
    <p:sldId id="258" r:id="rId30"/>
    <p:sldId id="259" r:id="rId31"/>
    <p:sldId id="260" r:id="rId32"/>
    <p:sldId id="261" r:id="rId33"/>
    <p:sldId id="262" r:id="rId34"/>
    <p:sldId id="263" r:id="rId35"/>
    <p:sldId id="264" r:id="rId36"/>
    <p:sldId id="265" r:id="rId37"/>
    <p:sldId id="266" r:id="rId38"/>
    <p:sldId id="267" r:id="rId39"/>
    <p:sldId id="268" r:id="rId40"/>
    <p:sldId id="269" r:id="rId41"/>
    <p:sldId id="270" r:id="rId42"/>
    <p:sldId id="271" r:id="rId43"/>
    <p:sldId id="272" r:id="rId44"/>
    <p:sldId id="273" r:id="rId45"/>
    <p:sldId id="274" r:id="rId46"/>
    <p:sldId id="275" r:id="rId47"/>
    <p:sldId id="276" r:id="rId48"/>
    <p:sldId id="277" r:id="rId49"/>
    <p:sldId id="278" r:id="rId50"/>
    <p:sldId id="279" r:id="rId51"/>
    <p:sldId id="280" r:id="rId52"/>
    <p:sldId id="281" r:id="rId53"/>
    <p:sldId id="282" r:id="rId54"/>
    <p:sldId id="283" r:id="rId55"/>
    <p:sldId id="284" r:id="rId56"/>
    <p:sldId id="285" r:id="rId57"/>
    <p:sldId id="286" r:id="rId58"/>
    <p:sldId id="287" r:id="rId59"/>
    <p:sldId id="288" r:id="rId60"/>
    <p:sldId id="289" r:id="rId61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DM Sans" charset="1" panose="00000000000000000000"/>
      <p:regular r:id="rId10"/>
    </p:embeddedFont>
    <p:embeddedFont>
      <p:font typeface="DM Sans Bold" charset="1" panose="00000000000000000000"/>
      <p:regular r:id="rId11"/>
    </p:embeddedFont>
    <p:embeddedFont>
      <p:font typeface="DM Sans Italics" charset="1" panose="00000000000000000000"/>
      <p:regular r:id="rId12"/>
    </p:embeddedFont>
    <p:embeddedFont>
      <p:font typeface="DM Sans Bold Italics" charset="1" panose="00000000000000000000"/>
      <p:regular r:id="rId13"/>
    </p:embeddedFont>
    <p:embeddedFont>
      <p:font typeface="Canva Sans" charset="1" panose="020B0503030501040103"/>
      <p:regular r:id="rId14"/>
    </p:embeddedFont>
    <p:embeddedFont>
      <p:font typeface="Canva Sans Bold" charset="1" panose="020B0803030501040103"/>
      <p:regular r:id="rId15"/>
    </p:embeddedFont>
    <p:embeddedFont>
      <p:font typeface="Canva Sans Italics" charset="1" panose="020B0503030501040103"/>
      <p:regular r:id="rId16"/>
    </p:embeddedFont>
    <p:embeddedFont>
      <p:font typeface="Canva Sans Bold Italics" charset="1" panose="020B0803030501040103"/>
      <p:regular r:id="rId17"/>
    </p:embeddedFont>
    <p:embeddedFont>
      <p:font typeface="Open Sans" charset="1" panose="020B0606030504020204"/>
      <p:regular r:id="rId18"/>
    </p:embeddedFont>
    <p:embeddedFont>
      <p:font typeface="Open Sans Bold" charset="1" panose="020B0806030504020204"/>
      <p:regular r:id="rId19"/>
    </p:embeddedFont>
    <p:embeddedFont>
      <p:font typeface="Open Sans Italics" charset="1" panose="020B0606030504020204"/>
      <p:regular r:id="rId20"/>
    </p:embeddedFont>
    <p:embeddedFont>
      <p:font typeface="Open Sans Bold Italics" charset="1" panose="020B0806030504020204"/>
      <p:regular r:id="rId21"/>
    </p:embeddedFont>
    <p:embeddedFont>
      <p:font typeface="Open Sans Light" charset="1" panose="020B0306030504020204"/>
      <p:regular r:id="rId22"/>
    </p:embeddedFont>
    <p:embeddedFont>
      <p:font typeface="Open Sans Light Italics" charset="1" panose="020B0306030504020204"/>
      <p:regular r:id="rId23"/>
    </p:embeddedFont>
    <p:embeddedFont>
      <p:font typeface="Open Sans Ultra-Bold" charset="1" panose="00000000000000000000"/>
      <p:regular r:id="rId24"/>
    </p:embeddedFont>
    <p:embeddedFont>
      <p:font typeface="Open Sans Ultra-Bold Italics" charset="1" panose="00000000000000000000"/>
      <p:regular r:id="rId25"/>
    </p:embeddedFont>
    <p:embeddedFont>
      <p:font typeface="Usual 1" charset="1" panose="020B0803030403020204"/>
      <p:regular r:id="rId26"/>
    </p:embeddedFont>
    <p:embeddedFont>
      <p:font typeface="Usual 2" charset="1" panose="020B0603030403020204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slides/slide1.xml" Type="http://schemas.openxmlformats.org/officeDocument/2006/relationships/slide"/><Relationship Id="rId29" Target="slides/slide2.xml" Type="http://schemas.openxmlformats.org/officeDocument/2006/relationships/slide"/><Relationship Id="rId3" Target="viewProps.xml" Type="http://schemas.openxmlformats.org/officeDocument/2006/relationships/viewProps"/><Relationship Id="rId30" Target="slides/slide3.xml" Type="http://schemas.openxmlformats.org/officeDocument/2006/relationships/slide"/><Relationship Id="rId31" Target="slides/slide4.xml" Type="http://schemas.openxmlformats.org/officeDocument/2006/relationships/slide"/><Relationship Id="rId32" Target="slides/slide5.xml" Type="http://schemas.openxmlformats.org/officeDocument/2006/relationships/slide"/><Relationship Id="rId33" Target="slides/slide6.xml" Type="http://schemas.openxmlformats.org/officeDocument/2006/relationships/slide"/><Relationship Id="rId34" Target="slides/slide7.xml" Type="http://schemas.openxmlformats.org/officeDocument/2006/relationships/slide"/><Relationship Id="rId35" Target="slides/slide8.xml" Type="http://schemas.openxmlformats.org/officeDocument/2006/relationships/slide"/><Relationship Id="rId36" Target="slides/slide9.xml" Type="http://schemas.openxmlformats.org/officeDocument/2006/relationships/slide"/><Relationship Id="rId37" Target="slides/slide10.xml" Type="http://schemas.openxmlformats.org/officeDocument/2006/relationships/slide"/><Relationship Id="rId38" Target="slides/slide11.xml" Type="http://schemas.openxmlformats.org/officeDocument/2006/relationships/slide"/><Relationship Id="rId39" Target="slides/slide12.xml" Type="http://schemas.openxmlformats.org/officeDocument/2006/relationships/slide"/><Relationship Id="rId4" Target="theme/theme1.xml" Type="http://schemas.openxmlformats.org/officeDocument/2006/relationships/theme"/><Relationship Id="rId40" Target="slides/slide13.xml" Type="http://schemas.openxmlformats.org/officeDocument/2006/relationships/slide"/><Relationship Id="rId41" Target="slides/slide14.xml" Type="http://schemas.openxmlformats.org/officeDocument/2006/relationships/slide"/><Relationship Id="rId42" Target="slides/slide15.xml" Type="http://schemas.openxmlformats.org/officeDocument/2006/relationships/slide"/><Relationship Id="rId43" Target="slides/slide16.xml" Type="http://schemas.openxmlformats.org/officeDocument/2006/relationships/slide"/><Relationship Id="rId44" Target="slides/slide17.xml" Type="http://schemas.openxmlformats.org/officeDocument/2006/relationships/slide"/><Relationship Id="rId45" Target="slides/slide18.xml" Type="http://schemas.openxmlformats.org/officeDocument/2006/relationships/slide"/><Relationship Id="rId46" Target="slides/slide19.xml" Type="http://schemas.openxmlformats.org/officeDocument/2006/relationships/slide"/><Relationship Id="rId47" Target="slides/slide20.xml" Type="http://schemas.openxmlformats.org/officeDocument/2006/relationships/slide"/><Relationship Id="rId48" Target="slides/slide21.xml" Type="http://schemas.openxmlformats.org/officeDocument/2006/relationships/slide"/><Relationship Id="rId49" Target="slides/slide22.xml" Type="http://schemas.openxmlformats.org/officeDocument/2006/relationships/slide"/><Relationship Id="rId5" Target="tableStyles.xml" Type="http://schemas.openxmlformats.org/officeDocument/2006/relationships/tableStyles"/><Relationship Id="rId50" Target="slides/slide23.xml" Type="http://schemas.openxmlformats.org/officeDocument/2006/relationships/slide"/><Relationship Id="rId51" Target="slides/slide24.xml" Type="http://schemas.openxmlformats.org/officeDocument/2006/relationships/slide"/><Relationship Id="rId52" Target="slides/slide25.xml" Type="http://schemas.openxmlformats.org/officeDocument/2006/relationships/slide"/><Relationship Id="rId53" Target="slides/slide26.xml" Type="http://schemas.openxmlformats.org/officeDocument/2006/relationships/slide"/><Relationship Id="rId54" Target="slides/slide27.xml" Type="http://schemas.openxmlformats.org/officeDocument/2006/relationships/slide"/><Relationship Id="rId55" Target="slides/slide28.xml" Type="http://schemas.openxmlformats.org/officeDocument/2006/relationships/slide"/><Relationship Id="rId56" Target="slides/slide29.xml" Type="http://schemas.openxmlformats.org/officeDocument/2006/relationships/slide"/><Relationship Id="rId57" Target="slides/slide30.xml" Type="http://schemas.openxmlformats.org/officeDocument/2006/relationships/slide"/><Relationship Id="rId58" Target="slides/slide31.xml" Type="http://schemas.openxmlformats.org/officeDocument/2006/relationships/slide"/><Relationship Id="rId59" Target="slides/slide32.xml" Type="http://schemas.openxmlformats.org/officeDocument/2006/relationships/slide"/><Relationship Id="rId6" Target="fonts/font6.fntdata" Type="http://schemas.openxmlformats.org/officeDocument/2006/relationships/font"/><Relationship Id="rId60" Target="slides/slide33.xml" Type="http://schemas.openxmlformats.org/officeDocument/2006/relationships/slide"/><Relationship Id="rId61" Target="slides/slide34.xml" Type="http://schemas.openxmlformats.org/officeDocument/2006/relationships/slide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Relationship Id="rId3" Target="../media/image14.svg" Type="http://schemas.openxmlformats.org/officeDocument/2006/relationships/image"/><Relationship Id="rId4" Target="../media/image4.png" Type="http://schemas.openxmlformats.org/officeDocument/2006/relationships/image"/><Relationship Id="rId5" Target="../media/image5.svg" Type="http://schemas.openxmlformats.org/officeDocument/2006/relationships/image"/><Relationship Id="rId6" Target="../media/image6.png" Type="http://schemas.openxmlformats.org/officeDocument/2006/relationships/image"/><Relationship Id="rId7" Target="../media/image7.svg" Type="http://schemas.openxmlformats.org/officeDocument/2006/relationships/image"/><Relationship Id="rId8" Target="../media/image17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svg" Type="http://schemas.openxmlformats.org/officeDocument/2006/relationships/image"/><Relationship Id="rId4" Target="../media/image6.png" Type="http://schemas.openxmlformats.org/officeDocument/2006/relationships/image"/><Relationship Id="rId5" Target="../media/image7.svg" Type="http://schemas.openxmlformats.org/officeDocument/2006/relationships/image"/><Relationship Id="rId6" Target="../media/image18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svg" Type="http://schemas.openxmlformats.org/officeDocument/2006/relationships/image"/><Relationship Id="rId4" Target="../media/image6.png" Type="http://schemas.openxmlformats.org/officeDocument/2006/relationships/image"/><Relationship Id="rId5" Target="../media/image7.svg" Type="http://schemas.openxmlformats.org/officeDocument/2006/relationships/image"/><Relationship Id="rId6" Target="../media/image8.jpeg" Type="http://schemas.openxmlformats.org/officeDocument/2006/relationships/image"/><Relationship Id="rId7" Target="../media/image19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jpe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3.png" Type="http://schemas.openxmlformats.org/officeDocument/2006/relationships/image"/><Relationship Id="rId11" Target="../media/image24.svg" Type="http://schemas.openxmlformats.org/officeDocument/2006/relationships/image"/><Relationship Id="rId2" Target="../media/image13.png" Type="http://schemas.openxmlformats.org/officeDocument/2006/relationships/image"/><Relationship Id="rId3" Target="../media/image14.svg" Type="http://schemas.openxmlformats.org/officeDocument/2006/relationships/image"/><Relationship Id="rId4" Target="../media/image4.png" Type="http://schemas.openxmlformats.org/officeDocument/2006/relationships/image"/><Relationship Id="rId5" Target="../media/image5.svg" Type="http://schemas.openxmlformats.org/officeDocument/2006/relationships/image"/><Relationship Id="rId6" Target="../media/image6.png" Type="http://schemas.openxmlformats.org/officeDocument/2006/relationships/image"/><Relationship Id="rId7" Target="../media/image7.svg" Type="http://schemas.openxmlformats.org/officeDocument/2006/relationships/image"/><Relationship Id="rId8" Target="../media/image21.png" Type="http://schemas.openxmlformats.org/officeDocument/2006/relationships/image"/><Relationship Id="rId9" Target="../media/image22.sv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9.png" Type="http://schemas.openxmlformats.org/officeDocument/2006/relationships/image"/><Relationship Id="rId11" Target="../media/image30.svg" Type="http://schemas.openxmlformats.org/officeDocument/2006/relationships/image"/><Relationship Id="rId12" Target="../media/image31.png" Type="http://schemas.openxmlformats.org/officeDocument/2006/relationships/image"/><Relationship Id="rId13" Target="../media/image32.svg" Type="http://schemas.openxmlformats.org/officeDocument/2006/relationships/image"/><Relationship Id="rId14" Target="../media/image33.png" Type="http://schemas.openxmlformats.org/officeDocument/2006/relationships/image"/><Relationship Id="rId15" Target="../media/image34.svg" Type="http://schemas.openxmlformats.org/officeDocument/2006/relationships/image"/><Relationship Id="rId16" Target="../media/image35.png" Type="http://schemas.openxmlformats.org/officeDocument/2006/relationships/image"/><Relationship Id="rId17" Target="../media/image36.svg" Type="http://schemas.openxmlformats.org/officeDocument/2006/relationships/image"/><Relationship Id="rId18" Target="../media/image37.png" Type="http://schemas.openxmlformats.org/officeDocument/2006/relationships/image"/><Relationship Id="rId19" Target="../media/image38.svg" Type="http://schemas.openxmlformats.org/officeDocument/2006/relationships/image"/><Relationship Id="rId2" Target="../media/image4.png" Type="http://schemas.openxmlformats.org/officeDocument/2006/relationships/image"/><Relationship Id="rId20" Target="../media/image39.png" Type="http://schemas.openxmlformats.org/officeDocument/2006/relationships/image"/><Relationship Id="rId21" Target="../media/image40.svg" Type="http://schemas.openxmlformats.org/officeDocument/2006/relationships/image"/><Relationship Id="rId3" Target="../media/image5.svg" Type="http://schemas.openxmlformats.org/officeDocument/2006/relationships/image"/><Relationship Id="rId4" Target="../media/image6.png" Type="http://schemas.openxmlformats.org/officeDocument/2006/relationships/image"/><Relationship Id="rId5" Target="../media/image7.svg" Type="http://schemas.openxmlformats.org/officeDocument/2006/relationships/image"/><Relationship Id="rId6" Target="../media/image25.png" Type="http://schemas.openxmlformats.org/officeDocument/2006/relationships/image"/><Relationship Id="rId7" Target="../media/image26.svg" Type="http://schemas.openxmlformats.org/officeDocument/2006/relationships/image"/><Relationship Id="rId8" Target="../media/image27.png" Type="http://schemas.openxmlformats.org/officeDocument/2006/relationships/image"/><Relationship Id="rId9" Target="../media/image28.sv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svg" Type="http://schemas.openxmlformats.org/officeDocument/2006/relationships/image"/><Relationship Id="rId4" Target="../media/image6.png" Type="http://schemas.openxmlformats.org/officeDocument/2006/relationships/image"/><Relationship Id="rId5" Target="../media/image7.svg" Type="http://schemas.openxmlformats.org/officeDocument/2006/relationships/image"/><Relationship Id="rId6" Target="../media/image41.png" Type="http://schemas.openxmlformats.org/officeDocument/2006/relationships/image"/><Relationship Id="rId7" Target="../media/image42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svg" Type="http://schemas.openxmlformats.org/officeDocument/2006/relationships/image"/><Relationship Id="rId4" Target="../media/image6.png" Type="http://schemas.openxmlformats.org/officeDocument/2006/relationships/image"/><Relationship Id="rId5" Target="../media/image7.svg" Type="http://schemas.openxmlformats.org/officeDocument/2006/relationships/image"/><Relationship Id="rId6" Target="../media/image43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4.jpe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5.jpe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svg" Type="http://schemas.openxmlformats.org/officeDocument/2006/relationships/image"/><Relationship Id="rId4" Target="../media/image6.png" Type="http://schemas.openxmlformats.org/officeDocument/2006/relationships/image"/><Relationship Id="rId5" Target="../media/image7.svg" Type="http://schemas.openxmlformats.org/officeDocument/2006/relationships/image"/><Relationship Id="rId6" Target="../media/image46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svg" Type="http://schemas.openxmlformats.org/officeDocument/2006/relationships/image"/><Relationship Id="rId4" Target="../media/image6.png" Type="http://schemas.openxmlformats.org/officeDocument/2006/relationships/image"/><Relationship Id="rId5" Target="../media/image7.svg" Type="http://schemas.openxmlformats.org/officeDocument/2006/relationships/image"/><Relationship Id="rId6" Target="../media/image47.pn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2.png" Type="http://schemas.openxmlformats.org/officeDocument/2006/relationships/image"/><Relationship Id="rId2" Target="../media/image4.png" Type="http://schemas.openxmlformats.org/officeDocument/2006/relationships/image"/><Relationship Id="rId3" Target="../media/image5.svg" Type="http://schemas.openxmlformats.org/officeDocument/2006/relationships/image"/><Relationship Id="rId4" Target="../media/image6.png" Type="http://schemas.openxmlformats.org/officeDocument/2006/relationships/image"/><Relationship Id="rId5" Target="../media/image7.svg" Type="http://schemas.openxmlformats.org/officeDocument/2006/relationships/image"/><Relationship Id="rId6" Target="../media/image48.png" Type="http://schemas.openxmlformats.org/officeDocument/2006/relationships/image"/><Relationship Id="rId7" Target="../media/image49.png" Type="http://schemas.openxmlformats.org/officeDocument/2006/relationships/image"/><Relationship Id="rId8" Target="../media/image50.png" Type="http://schemas.openxmlformats.org/officeDocument/2006/relationships/image"/><Relationship Id="rId9" Target="../media/image51.pn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svg" Type="http://schemas.openxmlformats.org/officeDocument/2006/relationships/image"/><Relationship Id="rId4" Target="../media/image6.png" Type="http://schemas.openxmlformats.org/officeDocument/2006/relationships/image"/><Relationship Id="rId5" Target="../media/image7.svg" Type="http://schemas.openxmlformats.org/officeDocument/2006/relationships/image"/><Relationship Id="rId6" Target="../media/image53.jpe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svg" Type="http://schemas.openxmlformats.org/officeDocument/2006/relationships/image"/><Relationship Id="rId4" Target="../media/image6.png" Type="http://schemas.openxmlformats.org/officeDocument/2006/relationships/image"/><Relationship Id="rId5" Target="../media/image7.svg" Type="http://schemas.openxmlformats.org/officeDocument/2006/relationships/image"/><Relationship Id="rId6" Target="../media/image54.pn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9.png" Type="http://schemas.openxmlformats.org/officeDocument/2006/relationships/image"/><Relationship Id="rId11" Target="../media/image60.svg" Type="http://schemas.openxmlformats.org/officeDocument/2006/relationships/image"/><Relationship Id="rId12" Target="../media/image61.png" Type="http://schemas.openxmlformats.org/officeDocument/2006/relationships/image"/><Relationship Id="rId13" Target="../media/image62.svg" Type="http://schemas.openxmlformats.org/officeDocument/2006/relationships/image"/><Relationship Id="rId2" Target="../media/image4.png" Type="http://schemas.openxmlformats.org/officeDocument/2006/relationships/image"/><Relationship Id="rId3" Target="../media/image5.svg" Type="http://schemas.openxmlformats.org/officeDocument/2006/relationships/image"/><Relationship Id="rId4" Target="../media/image6.png" Type="http://schemas.openxmlformats.org/officeDocument/2006/relationships/image"/><Relationship Id="rId5" Target="../media/image7.svg" Type="http://schemas.openxmlformats.org/officeDocument/2006/relationships/image"/><Relationship Id="rId6" Target="../media/image55.png" Type="http://schemas.openxmlformats.org/officeDocument/2006/relationships/image"/><Relationship Id="rId7" Target="../media/image56.svg" Type="http://schemas.openxmlformats.org/officeDocument/2006/relationships/image"/><Relationship Id="rId8" Target="../media/image57.png" Type="http://schemas.openxmlformats.org/officeDocument/2006/relationships/image"/><Relationship Id="rId9" Target="../media/image58.sv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1.png" Type="http://schemas.openxmlformats.org/officeDocument/2006/relationships/image"/><Relationship Id="rId11" Target="../media/image32.svg" Type="http://schemas.openxmlformats.org/officeDocument/2006/relationships/image"/><Relationship Id="rId12" Target="../media/image71.png" Type="http://schemas.openxmlformats.org/officeDocument/2006/relationships/image"/><Relationship Id="rId13" Target="../media/image72.svg" Type="http://schemas.openxmlformats.org/officeDocument/2006/relationships/image"/><Relationship Id="rId14" Target="../media/image73.png" Type="http://schemas.openxmlformats.org/officeDocument/2006/relationships/image"/><Relationship Id="rId15" Target="../media/image74.svg" Type="http://schemas.openxmlformats.org/officeDocument/2006/relationships/image"/><Relationship Id="rId16" Target="../media/image4.png" Type="http://schemas.openxmlformats.org/officeDocument/2006/relationships/image"/><Relationship Id="rId17" Target="../media/image5.svg" Type="http://schemas.openxmlformats.org/officeDocument/2006/relationships/image"/><Relationship Id="rId18" Target="../media/image6.png" Type="http://schemas.openxmlformats.org/officeDocument/2006/relationships/image"/><Relationship Id="rId19" Target="../media/image7.svg" Type="http://schemas.openxmlformats.org/officeDocument/2006/relationships/image"/><Relationship Id="rId2" Target="../media/image63.png" Type="http://schemas.openxmlformats.org/officeDocument/2006/relationships/image"/><Relationship Id="rId20" Target="../media/image75.png" Type="http://schemas.openxmlformats.org/officeDocument/2006/relationships/image"/><Relationship Id="rId21" Target="../media/image76.svg" Type="http://schemas.openxmlformats.org/officeDocument/2006/relationships/image"/><Relationship Id="rId3" Target="../media/image64.svg" Type="http://schemas.openxmlformats.org/officeDocument/2006/relationships/image"/><Relationship Id="rId4" Target="../media/image65.png" Type="http://schemas.openxmlformats.org/officeDocument/2006/relationships/image"/><Relationship Id="rId5" Target="../media/image66.svg" Type="http://schemas.openxmlformats.org/officeDocument/2006/relationships/image"/><Relationship Id="rId6" Target="../media/image67.png" Type="http://schemas.openxmlformats.org/officeDocument/2006/relationships/image"/><Relationship Id="rId7" Target="../media/image68.svg" Type="http://schemas.openxmlformats.org/officeDocument/2006/relationships/image"/><Relationship Id="rId8" Target="../media/image69.png" Type="http://schemas.openxmlformats.org/officeDocument/2006/relationships/image"/><Relationship Id="rId9" Target="../media/image70.sv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svg" Type="http://schemas.openxmlformats.org/officeDocument/2006/relationships/image"/><Relationship Id="rId4" Target="../media/image6.png" Type="http://schemas.openxmlformats.org/officeDocument/2006/relationships/image"/><Relationship Id="rId5" Target="../media/image7.svg" Type="http://schemas.openxmlformats.org/officeDocument/2006/relationships/image"/><Relationship Id="rId6" Target="../media/image77.jpe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svg" Type="http://schemas.openxmlformats.org/officeDocument/2006/relationships/image"/><Relationship Id="rId4" Target="../media/image6.png" Type="http://schemas.openxmlformats.org/officeDocument/2006/relationships/image"/><Relationship Id="rId5" Target="../media/image7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jpeg" Type="http://schemas.openxmlformats.org/officeDocument/2006/relationships/image"/></Relationships>
</file>

<file path=ppt/slides/_rels/slide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svg" Type="http://schemas.openxmlformats.org/officeDocument/2006/relationships/image"/><Relationship Id="rId4" Target="../media/image6.png" Type="http://schemas.openxmlformats.org/officeDocument/2006/relationships/image"/><Relationship Id="rId5" Target="../media/image7.svg" Type="http://schemas.openxmlformats.org/officeDocument/2006/relationships/image"/><Relationship Id="rId6" Target="../media/image78.jpeg" Type="http://schemas.openxmlformats.org/officeDocument/2006/relationships/image"/></Relationships>
</file>

<file path=ppt/slides/_rels/slide3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svg" Type="http://schemas.openxmlformats.org/officeDocument/2006/relationships/image"/><Relationship Id="rId4" Target="../media/image6.png" Type="http://schemas.openxmlformats.org/officeDocument/2006/relationships/image"/><Relationship Id="rId5" Target="../media/image7.svg" Type="http://schemas.openxmlformats.org/officeDocument/2006/relationships/image"/><Relationship Id="rId6" Target="../media/image79.jpeg" Type="http://schemas.openxmlformats.org/officeDocument/2006/relationships/image"/></Relationships>
</file>

<file path=ppt/slides/_rels/slide3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svg" Type="http://schemas.openxmlformats.org/officeDocument/2006/relationships/image"/><Relationship Id="rId4" Target="../media/image6.png" Type="http://schemas.openxmlformats.org/officeDocument/2006/relationships/image"/><Relationship Id="rId5" Target="../media/image7.svg" Type="http://schemas.openxmlformats.org/officeDocument/2006/relationships/image"/><Relationship Id="rId6" Target="../media/image80.jpeg" Type="http://schemas.openxmlformats.org/officeDocument/2006/relationships/image"/><Relationship Id="rId7" Target="../media/image81.jpeg" Type="http://schemas.openxmlformats.org/officeDocument/2006/relationships/image"/><Relationship Id="rId8" Target="../media/image82.jpeg" Type="http://schemas.openxmlformats.org/officeDocument/2006/relationships/image"/><Relationship Id="rId9" Target="../media/image83.jpeg" Type="http://schemas.openxmlformats.org/officeDocument/2006/relationships/image"/></Relationships>
</file>

<file path=ppt/slides/_rels/slide3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3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svg" Type="http://schemas.openxmlformats.org/officeDocument/2006/relationships/image"/><Relationship Id="rId4" Target="../media/image6.png" Type="http://schemas.openxmlformats.org/officeDocument/2006/relationships/image"/><Relationship Id="rId5" Target="../media/image7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svg" Type="http://schemas.openxmlformats.org/officeDocument/2006/relationships/image"/><Relationship Id="rId4" Target="../media/image6.png" Type="http://schemas.openxmlformats.org/officeDocument/2006/relationships/image"/><Relationship Id="rId5" Target="../media/image7.svg" Type="http://schemas.openxmlformats.org/officeDocument/2006/relationships/image"/><Relationship Id="rId6" Target="../media/image8.jpeg" Type="http://schemas.openxmlformats.org/officeDocument/2006/relationships/image"/><Relationship Id="rId7" Target="../media/image9.png" Type="http://schemas.openxmlformats.org/officeDocument/2006/relationships/image"/><Relationship Id="rId8" Target="../media/image10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12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Relationship Id="rId3" Target="../media/image14.svg" Type="http://schemas.openxmlformats.org/officeDocument/2006/relationships/image"/><Relationship Id="rId4" Target="../media/image4.png" Type="http://schemas.openxmlformats.org/officeDocument/2006/relationships/image"/><Relationship Id="rId5" Target="../media/image5.svg" Type="http://schemas.openxmlformats.org/officeDocument/2006/relationships/image"/><Relationship Id="rId6" Target="../media/image6.png" Type="http://schemas.openxmlformats.org/officeDocument/2006/relationships/image"/><Relationship Id="rId7" Target="../media/image7.svg" Type="http://schemas.openxmlformats.org/officeDocument/2006/relationships/image"/><Relationship Id="rId8" Target="../media/image15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jpe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svg" Type="http://schemas.openxmlformats.org/officeDocument/2006/relationships/image"/><Relationship Id="rId4" Target="../media/image6.png" Type="http://schemas.openxmlformats.org/officeDocument/2006/relationships/image"/><Relationship Id="rId5" Target="../media/image7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96" r="0" b="-9296"/>
            </a:stretch>
          </a:blipFill>
        </p:spPr>
      </p:sp>
      <p:sp>
        <p:nvSpPr>
          <p:cNvPr name="AutoShape 3" id="3"/>
          <p:cNvSpPr/>
          <p:nvPr/>
        </p:nvSpPr>
        <p:spPr>
          <a:xfrm>
            <a:off x="0" y="6069545"/>
            <a:ext cx="18288000" cy="0"/>
          </a:xfrm>
          <a:prstGeom prst="line">
            <a:avLst/>
          </a:prstGeom>
          <a:ln cap="flat" w="57150">
            <a:solidFill>
              <a:srgbClr val="FFDC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4" id="4"/>
          <p:cNvSpPr txBox="true"/>
          <p:nvPr/>
        </p:nvSpPr>
        <p:spPr>
          <a:xfrm rot="0">
            <a:off x="1629050" y="1981500"/>
            <a:ext cx="15029900" cy="16605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2499"/>
              </a:lnSpc>
            </a:pPr>
            <a:r>
              <a:rPr lang="en-US" sz="12499">
                <a:solidFill>
                  <a:srgbClr val="1B365D"/>
                </a:solidFill>
                <a:latin typeface="DM Sans Bold"/>
              </a:rPr>
              <a:t>FOOD IS MEDICINE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2385594" y="3640670"/>
            <a:ext cx="13597207" cy="1809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99"/>
              </a:lnSpc>
            </a:pPr>
            <a:r>
              <a:rPr lang="en-US" sz="5999">
                <a:solidFill>
                  <a:srgbClr val="1E8AFF"/>
                </a:solidFill>
                <a:latin typeface="DM Sans"/>
              </a:rPr>
              <a:t>The Intersection of Food Insecurity and Diet-Sensitive Chronic Disease</a:t>
            </a:r>
          </a:p>
        </p:txBody>
      </p:sp>
      <p:sp>
        <p:nvSpPr>
          <p:cNvPr name="AutoShape 6" id="6"/>
          <p:cNvSpPr/>
          <p:nvPr/>
        </p:nvSpPr>
        <p:spPr>
          <a:xfrm>
            <a:off x="0" y="1295700"/>
            <a:ext cx="18288000" cy="0"/>
          </a:xfrm>
          <a:prstGeom prst="line">
            <a:avLst/>
          </a:prstGeom>
          <a:ln cap="flat" w="57150">
            <a:solidFill>
              <a:srgbClr val="FFDC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7" id="7"/>
          <p:cNvSpPr txBox="true"/>
          <p:nvPr/>
        </p:nvSpPr>
        <p:spPr>
          <a:xfrm rot="0">
            <a:off x="2385594" y="6981798"/>
            <a:ext cx="7663026" cy="15690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079"/>
              </a:lnSpc>
            </a:pPr>
            <a:r>
              <a:rPr lang="en-US" sz="2799">
                <a:solidFill>
                  <a:srgbClr val="1B365D"/>
                </a:solidFill>
                <a:latin typeface="DM Sans Bold"/>
              </a:rPr>
              <a:t>Lauren Batey, MS, RDN</a:t>
            </a:r>
          </a:p>
          <a:p>
            <a:pPr>
              <a:lnSpc>
                <a:spcPts val="3079"/>
              </a:lnSpc>
            </a:pPr>
            <a:r>
              <a:rPr lang="en-US" sz="2799">
                <a:solidFill>
                  <a:srgbClr val="1B365D"/>
                </a:solidFill>
                <a:latin typeface="DM Sans"/>
              </a:rPr>
              <a:t>Program Coordinator</a:t>
            </a:r>
          </a:p>
          <a:p>
            <a:pPr>
              <a:lnSpc>
                <a:spcPts val="3079"/>
              </a:lnSpc>
            </a:pPr>
            <a:r>
              <a:rPr lang="en-US" sz="2799">
                <a:solidFill>
                  <a:srgbClr val="1B365D"/>
                </a:solidFill>
                <a:latin typeface="DM Sans"/>
              </a:rPr>
              <a:t>Department of Dietetics and Human Nutrition</a:t>
            </a:r>
          </a:p>
          <a:p>
            <a:pPr>
              <a:lnSpc>
                <a:spcPts val="3079"/>
              </a:lnSpc>
            </a:pPr>
            <a:r>
              <a:rPr lang="en-US" sz="2799">
                <a:solidFill>
                  <a:srgbClr val="1B365D"/>
                </a:solidFill>
                <a:latin typeface="DM Sans"/>
              </a:rPr>
              <a:t>University of Kentucky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0" y="1000125"/>
            <a:ext cx="18288000" cy="0"/>
          </a:xfrm>
          <a:prstGeom prst="line">
            <a:avLst/>
          </a:prstGeom>
          <a:ln cap="flat" w="28575">
            <a:solidFill>
              <a:srgbClr val="FFDC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3" id="3"/>
          <p:cNvSpPr/>
          <p:nvPr/>
        </p:nvSpPr>
        <p:spPr>
          <a:xfrm rot="-5400000">
            <a:off x="12101512" y="5129212"/>
            <a:ext cx="10287000" cy="0"/>
          </a:xfrm>
          <a:prstGeom prst="line">
            <a:avLst/>
          </a:prstGeom>
          <a:ln cap="flat" w="28575">
            <a:solidFill>
              <a:srgbClr val="FFDC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13507544" y="3758840"/>
            <a:ext cx="329951" cy="814694"/>
          </a:xfrm>
          <a:custGeom>
            <a:avLst/>
            <a:gdLst/>
            <a:ahLst/>
            <a:cxnLst/>
            <a:rect r="r" b="b" t="t" l="l"/>
            <a:pathLst>
              <a:path h="814694" w="329951">
                <a:moveTo>
                  <a:pt x="0" y="0"/>
                </a:moveTo>
                <a:lnTo>
                  <a:pt x="329951" y="0"/>
                </a:lnTo>
                <a:lnTo>
                  <a:pt x="329951" y="814694"/>
                </a:lnTo>
                <a:lnTo>
                  <a:pt x="0" y="8146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093697" y="6083328"/>
            <a:ext cx="329951" cy="814694"/>
          </a:xfrm>
          <a:custGeom>
            <a:avLst/>
            <a:gdLst/>
            <a:ahLst/>
            <a:cxnLst/>
            <a:rect r="r" b="b" t="t" l="l"/>
            <a:pathLst>
              <a:path h="814694" w="329951">
                <a:moveTo>
                  <a:pt x="0" y="0"/>
                </a:moveTo>
                <a:lnTo>
                  <a:pt x="329951" y="0"/>
                </a:lnTo>
                <a:lnTo>
                  <a:pt x="329951" y="814694"/>
                </a:lnTo>
                <a:lnTo>
                  <a:pt x="0" y="8146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300621" y="4974128"/>
            <a:ext cx="329951" cy="814694"/>
          </a:xfrm>
          <a:custGeom>
            <a:avLst/>
            <a:gdLst/>
            <a:ahLst/>
            <a:cxnLst/>
            <a:rect r="r" b="b" t="t" l="l"/>
            <a:pathLst>
              <a:path h="814694" w="329951">
                <a:moveTo>
                  <a:pt x="0" y="0"/>
                </a:moveTo>
                <a:lnTo>
                  <a:pt x="329951" y="0"/>
                </a:lnTo>
                <a:lnTo>
                  <a:pt x="329951" y="814694"/>
                </a:lnTo>
                <a:lnTo>
                  <a:pt x="0" y="8146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0" y="1028700"/>
            <a:ext cx="9448523" cy="1631876"/>
            <a:chOff x="0" y="0"/>
            <a:chExt cx="6351299" cy="109694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351299" cy="1096947"/>
            </a:xfrm>
            <a:custGeom>
              <a:avLst/>
              <a:gdLst/>
              <a:ahLst/>
              <a:cxnLst/>
              <a:rect r="r" b="b" t="t" l="l"/>
              <a:pathLst>
                <a:path h="1096947" w="6351299">
                  <a:moveTo>
                    <a:pt x="0" y="0"/>
                  </a:moveTo>
                  <a:lnTo>
                    <a:pt x="6351299" y="0"/>
                  </a:lnTo>
                  <a:lnTo>
                    <a:pt x="6351299" y="1096947"/>
                  </a:lnTo>
                  <a:lnTo>
                    <a:pt x="0" y="1096947"/>
                  </a:lnTo>
                  <a:close/>
                </a:path>
              </a:pathLst>
            </a:custGeom>
            <a:solidFill>
              <a:srgbClr val="1E8AFF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57150"/>
              <a:ext cx="6351299" cy="115409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1893081" y="1479750"/>
            <a:ext cx="658126" cy="729777"/>
            <a:chOff x="0" y="0"/>
            <a:chExt cx="877501" cy="973036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77501" cy="973036"/>
            </a:xfrm>
            <a:custGeom>
              <a:avLst/>
              <a:gdLst/>
              <a:ahLst/>
              <a:cxnLst/>
              <a:rect r="r" b="b" t="t" l="l"/>
              <a:pathLst>
                <a:path h="973036" w="877501">
                  <a:moveTo>
                    <a:pt x="0" y="0"/>
                  </a:moveTo>
                  <a:lnTo>
                    <a:pt x="877501" y="0"/>
                  </a:lnTo>
                  <a:lnTo>
                    <a:pt x="877501" y="973036"/>
                  </a:lnTo>
                  <a:lnTo>
                    <a:pt x="0" y="9730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180950" y="387665"/>
              <a:ext cx="515602" cy="453815"/>
            </a:xfrm>
            <a:custGeom>
              <a:avLst/>
              <a:gdLst/>
              <a:ahLst/>
              <a:cxnLst/>
              <a:rect r="r" b="b" t="t" l="l"/>
              <a:pathLst>
                <a:path h="453815" w="515602">
                  <a:moveTo>
                    <a:pt x="0" y="0"/>
                  </a:moveTo>
                  <a:lnTo>
                    <a:pt x="515602" y="0"/>
                  </a:lnTo>
                  <a:lnTo>
                    <a:pt x="515602" y="453815"/>
                  </a:lnTo>
                  <a:lnTo>
                    <a:pt x="0" y="4538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13" id="13"/>
          <p:cNvSpPr/>
          <p:nvPr/>
        </p:nvSpPr>
        <p:spPr>
          <a:xfrm flipH="false" flipV="false" rot="0">
            <a:off x="678411" y="3170362"/>
            <a:ext cx="15917802" cy="5236920"/>
          </a:xfrm>
          <a:custGeom>
            <a:avLst/>
            <a:gdLst/>
            <a:ahLst/>
            <a:cxnLst/>
            <a:rect r="r" b="b" t="t" l="l"/>
            <a:pathLst>
              <a:path h="5236920" w="15917802">
                <a:moveTo>
                  <a:pt x="0" y="0"/>
                </a:moveTo>
                <a:lnTo>
                  <a:pt x="15917802" y="0"/>
                </a:lnTo>
                <a:lnTo>
                  <a:pt x="15917802" y="5236920"/>
                </a:lnTo>
                <a:lnTo>
                  <a:pt x="0" y="523692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2797753" y="1508325"/>
            <a:ext cx="5351752" cy="7880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080"/>
              </a:lnSpc>
            </a:pPr>
            <a:r>
              <a:rPr lang="en-US" sz="2800">
                <a:solidFill>
                  <a:srgbClr val="FFFFFF"/>
                </a:solidFill>
                <a:latin typeface="DM Sans Bold"/>
              </a:rPr>
              <a:t>How Far Can Your Food Dollars Go?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678411" y="7288547"/>
            <a:ext cx="11394421" cy="9766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920"/>
              </a:lnSpc>
            </a:pPr>
            <a:r>
              <a:rPr lang="en-US" sz="2800">
                <a:solidFill>
                  <a:srgbClr val="1B365D"/>
                </a:solidFill>
                <a:latin typeface="DM Sans"/>
              </a:rPr>
              <a:t>Following the MyPlate Dietary Guidelines would cost a family of four between $1,000-$1,200 a month (Mulik &amp; Haynes-Maslow, 2017). </a:t>
            </a:r>
          </a:p>
        </p:txBody>
      </p:sp>
      <p:sp>
        <p:nvSpPr>
          <p:cNvPr name="AutoShape 16" id="16"/>
          <p:cNvSpPr/>
          <p:nvPr/>
        </p:nvSpPr>
        <p:spPr>
          <a:xfrm rot="0">
            <a:off x="0" y="9258300"/>
            <a:ext cx="18288000" cy="0"/>
          </a:xfrm>
          <a:prstGeom prst="line">
            <a:avLst/>
          </a:prstGeom>
          <a:ln cap="flat" w="28575">
            <a:solidFill>
              <a:srgbClr val="FFDC00"/>
            </a:solidFill>
            <a:prstDash val="solid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704178" y="1028700"/>
            <a:ext cx="9540834" cy="2349550"/>
            <a:chOff x="0" y="0"/>
            <a:chExt cx="6413350" cy="157936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413350" cy="1579368"/>
            </a:xfrm>
            <a:custGeom>
              <a:avLst/>
              <a:gdLst/>
              <a:ahLst/>
              <a:cxnLst/>
              <a:rect r="r" b="b" t="t" l="l"/>
              <a:pathLst>
                <a:path h="1579368" w="6413350">
                  <a:moveTo>
                    <a:pt x="0" y="0"/>
                  </a:moveTo>
                  <a:lnTo>
                    <a:pt x="6413350" y="0"/>
                  </a:lnTo>
                  <a:lnTo>
                    <a:pt x="6413350" y="1579368"/>
                  </a:lnTo>
                  <a:lnTo>
                    <a:pt x="0" y="1579368"/>
                  </a:lnTo>
                  <a:close/>
                </a:path>
              </a:pathLst>
            </a:custGeom>
            <a:solidFill>
              <a:srgbClr val="1E8A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6413350" cy="163651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AutoShape 5" id="5"/>
          <p:cNvSpPr/>
          <p:nvPr/>
        </p:nvSpPr>
        <p:spPr>
          <a:xfrm rot="0">
            <a:off x="0" y="9258300"/>
            <a:ext cx="18288000" cy="0"/>
          </a:xfrm>
          <a:prstGeom prst="line">
            <a:avLst/>
          </a:prstGeom>
          <a:ln cap="flat" w="28575">
            <a:solidFill>
              <a:srgbClr val="FFDC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6" id="6"/>
          <p:cNvSpPr/>
          <p:nvPr/>
        </p:nvSpPr>
        <p:spPr>
          <a:xfrm rot="-5400000">
            <a:off x="12115800" y="5129212"/>
            <a:ext cx="10287000" cy="0"/>
          </a:xfrm>
          <a:prstGeom prst="line">
            <a:avLst/>
          </a:prstGeom>
          <a:ln cap="flat" w="28575">
            <a:solidFill>
              <a:srgbClr val="FFDC00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7" id="7"/>
          <p:cNvGrpSpPr/>
          <p:nvPr/>
        </p:nvGrpSpPr>
        <p:grpSpPr>
          <a:xfrm rot="0">
            <a:off x="8360382" y="1677121"/>
            <a:ext cx="949351" cy="1052708"/>
            <a:chOff x="0" y="0"/>
            <a:chExt cx="1265802" cy="1403611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265802" cy="1403611"/>
            </a:xfrm>
            <a:custGeom>
              <a:avLst/>
              <a:gdLst/>
              <a:ahLst/>
              <a:cxnLst/>
              <a:rect r="r" b="b" t="t" l="l"/>
              <a:pathLst>
                <a:path h="1403611" w="1265802">
                  <a:moveTo>
                    <a:pt x="0" y="0"/>
                  </a:moveTo>
                  <a:lnTo>
                    <a:pt x="1265802" y="0"/>
                  </a:lnTo>
                  <a:lnTo>
                    <a:pt x="1265802" y="1403611"/>
                  </a:lnTo>
                  <a:lnTo>
                    <a:pt x="0" y="14036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261021" y="559210"/>
              <a:ext cx="743760" cy="654631"/>
            </a:xfrm>
            <a:custGeom>
              <a:avLst/>
              <a:gdLst/>
              <a:ahLst/>
              <a:cxnLst/>
              <a:rect r="r" b="b" t="t" l="l"/>
              <a:pathLst>
                <a:path h="654631" w="743760">
                  <a:moveTo>
                    <a:pt x="0" y="0"/>
                  </a:moveTo>
                  <a:lnTo>
                    <a:pt x="743760" y="0"/>
                  </a:lnTo>
                  <a:lnTo>
                    <a:pt x="743760" y="654631"/>
                  </a:lnTo>
                  <a:lnTo>
                    <a:pt x="0" y="6546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1348547" y="1028700"/>
            <a:ext cx="6355631" cy="8229600"/>
          </a:xfrm>
          <a:custGeom>
            <a:avLst/>
            <a:gdLst/>
            <a:ahLst/>
            <a:cxnLst/>
            <a:rect r="r" b="b" t="t" l="l"/>
            <a:pathLst>
              <a:path h="8229600" w="6355631">
                <a:moveTo>
                  <a:pt x="0" y="0"/>
                </a:moveTo>
                <a:lnTo>
                  <a:pt x="6355631" y="0"/>
                </a:lnTo>
                <a:lnTo>
                  <a:pt x="635563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8151472" y="4715765"/>
            <a:ext cx="7911322" cy="2463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755651" indent="-377825" lvl="1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1B365D"/>
                </a:solidFill>
                <a:latin typeface="DM Sans"/>
              </a:rPr>
              <a:t>Transportation and gas?​</a:t>
            </a:r>
          </a:p>
          <a:p>
            <a:pPr marL="755651" indent="-377825" lvl="1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1B365D"/>
                </a:solidFill>
                <a:latin typeface="DM Sans"/>
              </a:rPr>
              <a:t>Disability?​</a:t>
            </a:r>
          </a:p>
          <a:p>
            <a:pPr marL="755651" indent="-377825" lvl="1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1B365D"/>
                </a:solidFill>
                <a:latin typeface="DM Sans"/>
              </a:rPr>
              <a:t>Access to a well-stocked kitchen?​</a:t>
            </a:r>
          </a:p>
          <a:p>
            <a:pPr marL="755651" indent="-377825" lvl="1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1B365D"/>
                </a:solidFill>
                <a:latin typeface="DM Sans"/>
              </a:rPr>
              <a:t>Basic cooking skills?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9665379" y="1975479"/>
            <a:ext cx="7127620" cy="5765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442"/>
              </a:lnSpc>
            </a:pPr>
            <a:r>
              <a:rPr lang="en-US" sz="4039">
                <a:solidFill>
                  <a:srgbClr val="FFFFFF"/>
                </a:solidFill>
                <a:latin typeface="DM Sans Bold"/>
              </a:rPr>
              <a:t>Complicating Factors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8151472" y="3711195"/>
            <a:ext cx="8646246" cy="7950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160"/>
              </a:lnSpc>
            </a:pPr>
            <a:r>
              <a:rPr lang="en-US" sz="5600">
                <a:solidFill>
                  <a:srgbClr val="1B365D"/>
                </a:solidFill>
                <a:latin typeface="DM Sans Bold"/>
              </a:rPr>
              <a:t>What is the cost of time?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8151472" y="7393101"/>
            <a:ext cx="8432616" cy="15894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220"/>
              </a:lnSpc>
            </a:pPr>
            <a:r>
              <a:rPr lang="en-US" sz="2300">
                <a:solidFill>
                  <a:srgbClr val="1B365D"/>
                </a:solidFill>
                <a:latin typeface="DM Sans"/>
              </a:rPr>
              <a:t>According to recent research completed here at UK, individuals within the Appalachian region report traveling on average 10 miles one way to the closest grocery store (Gillespie, 2022)​</a:t>
            </a:r>
          </a:p>
        </p:txBody>
      </p:sp>
      <p:sp>
        <p:nvSpPr>
          <p:cNvPr name="AutoShape 15" id="15"/>
          <p:cNvSpPr/>
          <p:nvPr/>
        </p:nvSpPr>
        <p:spPr>
          <a:xfrm>
            <a:off x="0" y="1014412"/>
            <a:ext cx="18288000" cy="0"/>
          </a:xfrm>
          <a:prstGeom prst="line">
            <a:avLst/>
          </a:prstGeom>
          <a:ln cap="flat" w="28575">
            <a:solidFill>
              <a:srgbClr val="FFDC00"/>
            </a:solidFill>
            <a:prstDash val="solid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704178" y="1028700"/>
            <a:ext cx="9540834" cy="2349550"/>
            <a:chOff x="0" y="0"/>
            <a:chExt cx="6413350" cy="157936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413350" cy="1579368"/>
            </a:xfrm>
            <a:custGeom>
              <a:avLst/>
              <a:gdLst/>
              <a:ahLst/>
              <a:cxnLst/>
              <a:rect r="r" b="b" t="t" l="l"/>
              <a:pathLst>
                <a:path h="1579368" w="6413350">
                  <a:moveTo>
                    <a:pt x="0" y="0"/>
                  </a:moveTo>
                  <a:lnTo>
                    <a:pt x="6413350" y="0"/>
                  </a:lnTo>
                  <a:lnTo>
                    <a:pt x="6413350" y="1579368"/>
                  </a:lnTo>
                  <a:lnTo>
                    <a:pt x="0" y="1579368"/>
                  </a:lnTo>
                  <a:close/>
                </a:path>
              </a:pathLst>
            </a:custGeom>
            <a:solidFill>
              <a:srgbClr val="1E8A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6413350" cy="163651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AutoShape 5" id="5"/>
          <p:cNvSpPr/>
          <p:nvPr/>
        </p:nvSpPr>
        <p:spPr>
          <a:xfrm rot="0">
            <a:off x="0" y="9258300"/>
            <a:ext cx="18288000" cy="0"/>
          </a:xfrm>
          <a:prstGeom prst="line">
            <a:avLst/>
          </a:prstGeom>
          <a:ln cap="flat" w="28575">
            <a:solidFill>
              <a:srgbClr val="FFDC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6" id="6"/>
          <p:cNvSpPr/>
          <p:nvPr/>
        </p:nvSpPr>
        <p:spPr>
          <a:xfrm rot="-5400000">
            <a:off x="12115800" y="5129212"/>
            <a:ext cx="10287000" cy="0"/>
          </a:xfrm>
          <a:prstGeom prst="line">
            <a:avLst/>
          </a:prstGeom>
          <a:ln cap="flat" w="28575">
            <a:solidFill>
              <a:srgbClr val="FFDC00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7" id="7"/>
          <p:cNvGrpSpPr/>
          <p:nvPr/>
        </p:nvGrpSpPr>
        <p:grpSpPr>
          <a:xfrm rot="0">
            <a:off x="8360382" y="1677121"/>
            <a:ext cx="949351" cy="1052708"/>
            <a:chOff x="0" y="0"/>
            <a:chExt cx="1265802" cy="1403611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265802" cy="1403611"/>
            </a:xfrm>
            <a:custGeom>
              <a:avLst/>
              <a:gdLst/>
              <a:ahLst/>
              <a:cxnLst/>
              <a:rect r="r" b="b" t="t" l="l"/>
              <a:pathLst>
                <a:path h="1403611" w="1265802">
                  <a:moveTo>
                    <a:pt x="0" y="0"/>
                  </a:moveTo>
                  <a:lnTo>
                    <a:pt x="1265802" y="0"/>
                  </a:lnTo>
                  <a:lnTo>
                    <a:pt x="1265802" y="1403611"/>
                  </a:lnTo>
                  <a:lnTo>
                    <a:pt x="0" y="14036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261021" y="559210"/>
              <a:ext cx="743760" cy="654631"/>
            </a:xfrm>
            <a:custGeom>
              <a:avLst/>
              <a:gdLst/>
              <a:ahLst/>
              <a:cxnLst/>
              <a:rect r="r" b="b" t="t" l="l"/>
              <a:pathLst>
                <a:path h="654631" w="743760">
                  <a:moveTo>
                    <a:pt x="0" y="0"/>
                  </a:moveTo>
                  <a:lnTo>
                    <a:pt x="743760" y="0"/>
                  </a:lnTo>
                  <a:lnTo>
                    <a:pt x="743760" y="654631"/>
                  </a:lnTo>
                  <a:lnTo>
                    <a:pt x="0" y="6546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1028700" y="1028700"/>
            <a:ext cx="6675478" cy="8229600"/>
          </a:xfrm>
          <a:custGeom>
            <a:avLst/>
            <a:gdLst/>
            <a:ahLst/>
            <a:cxnLst/>
            <a:rect r="r" b="b" t="t" l="l"/>
            <a:pathLst>
              <a:path h="8229600" w="6675478">
                <a:moveTo>
                  <a:pt x="0" y="0"/>
                </a:moveTo>
                <a:lnTo>
                  <a:pt x="6675478" y="0"/>
                </a:lnTo>
                <a:lnTo>
                  <a:pt x="667547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1467" t="0" r="-43569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9144000" y="5609403"/>
            <a:ext cx="7166958" cy="21983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906780" indent="-453390" lvl="1">
              <a:lnSpc>
                <a:spcPts val="5880"/>
              </a:lnSpc>
              <a:buFont typeface="Arial"/>
              <a:buChar char="•"/>
            </a:pPr>
            <a:r>
              <a:rPr lang="en-US" sz="4200">
                <a:solidFill>
                  <a:srgbClr val="1B365D"/>
                </a:solidFill>
                <a:latin typeface="DM Sans"/>
              </a:rPr>
              <a:t>Busted</a:t>
            </a:r>
          </a:p>
          <a:p>
            <a:pPr marL="906780" indent="-453390" lvl="1">
              <a:lnSpc>
                <a:spcPts val="5880"/>
              </a:lnSpc>
              <a:buFont typeface="Arial"/>
              <a:buChar char="•"/>
            </a:pPr>
            <a:r>
              <a:rPr lang="en-US" sz="4200">
                <a:solidFill>
                  <a:srgbClr val="1B365D"/>
                </a:solidFill>
                <a:latin typeface="DM Sans"/>
              </a:rPr>
              <a:t>Plausible</a:t>
            </a:r>
          </a:p>
          <a:p>
            <a:pPr marL="906780" indent="-453390" lvl="1">
              <a:lnSpc>
                <a:spcPts val="5880"/>
              </a:lnSpc>
              <a:buFont typeface="Arial"/>
              <a:buChar char="•"/>
            </a:pPr>
            <a:r>
              <a:rPr lang="en-US" sz="4200">
                <a:solidFill>
                  <a:srgbClr val="1B365D"/>
                </a:solidFill>
                <a:latin typeface="DM Sans"/>
              </a:rPr>
              <a:t>Confirmed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9144000" y="3725830"/>
            <a:ext cx="6914074" cy="15760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160"/>
              </a:lnSpc>
            </a:pPr>
            <a:r>
              <a:rPr lang="en-US" sz="5600">
                <a:solidFill>
                  <a:srgbClr val="1B365D"/>
                </a:solidFill>
                <a:latin typeface="DM Sans Bold"/>
              </a:rPr>
              <a:t>It is more expensive to eat healthier.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1236056" y="853681"/>
            <a:ext cx="15815889" cy="8896438"/>
          </a:xfrm>
          <a:custGeom>
            <a:avLst/>
            <a:gdLst/>
            <a:ahLst/>
            <a:cxnLst/>
            <a:rect r="r" b="b" t="t" l="l"/>
            <a:pathLst>
              <a:path h="8896438" w="15815889">
                <a:moveTo>
                  <a:pt x="0" y="0"/>
                </a:moveTo>
                <a:lnTo>
                  <a:pt x="15815888" y="0"/>
                </a:lnTo>
                <a:lnTo>
                  <a:pt x="15815888" y="8896438"/>
                </a:lnTo>
                <a:lnTo>
                  <a:pt x="0" y="889643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9665379" y="1975479"/>
            <a:ext cx="7127620" cy="5129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002"/>
              </a:lnSpc>
            </a:pPr>
            <a:r>
              <a:rPr lang="en-US" sz="3639">
                <a:solidFill>
                  <a:srgbClr val="FFFFFF"/>
                </a:solidFill>
                <a:latin typeface="DM Sans Bold"/>
              </a:rPr>
              <a:t>Food is Medicine: Mythbusters</a:t>
            </a:r>
          </a:p>
        </p:txBody>
      </p:sp>
      <p:sp>
        <p:nvSpPr>
          <p:cNvPr name="AutoShape 15" id="15"/>
          <p:cNvSpPr/>
          <p:nvPr/>
        </p:nvSpPr>
        <p:spPr>
          <a:xfrm>
            <a:off x="0" y="1014412"/>
            <a:ext cx="18288000" cy="0"/>
          </a:xfrm>
          <a:prstGeom prst="line">
            <a:avLst/>
          </a:prstGeom>
          <a:ln cap="flat" w="28575">
            <a:solidFill>
              <a:srgbClr val="FFDC00"/>
            </a:solidFill>
            <a:prstDash val="solid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704178" y="1028700"/>
            <a:ext cx="9540834" cy="2349550"/>
            <a:chOff x="0" y="0"/>
            <a:chExt cx="6413350" cy="157936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413350" cy="1579368"/>
            </a:xfrm>
            <a:custGeom>
              <a:avLst/>
              <a:gdLst/>
              <a:ahLst/>
              <a:cxnLst/>
              <a:rect r="r" b="b" t="t" l="l"/>
              <a:pathLst>
                <a:path h="1579368" w="6413350">
                  <a:moveTo>
                    <a:pt x="0" y="0"/>
                  </a:moveTo>
                  <a:lnTo>
                    <a:pt x="6413350" y="0"/>
                  </a:lnTo>
                  <a:lnTo>
                    <a:pt x="6413350" y="1579368"/>
                  </a:lnTo>
                  <a:lnTo>
                    <a:pt x="0" y="1579368"/>
                  </a:lnTo>
                  <a:close/>
                </a:path>
              </a:pathLst>
            </a:custGeom>
            <a:solidFill>
              <a:srgbClr val="1E8A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6413350" cy="163651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8715972" y="3946550"/>
            <a:ext cx="7517247" cy="19672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919"/>
              </a:lnSpc>
            </a:pPr>
            <a:r>
              <a:rPr lang="en-US" sz="2799">
                <a:solidFill>
                  <a:srgbClr val="1B365D"/>
                </a:solidFill>
                <a:latin typeface="DM Sans"/>
              </a:rPr>
              <a:t>The USDA defines </a:t>
            </a:r>
            <a:r>
              <a:rPr lang="en-US" sz="2799">
                <a:solidFill>
                  <a:srgbClr val="1B365D"/>
                </a:solidFill>
                <a:latin typeface="DM Sans Bold"/>
              </a:rPr>
              <a:t>food insecurity</a:t>
            </a:r>
            <a:r>
              <a:rPr lang="en-US" sz="2799">
                <a:solidFill>
                  <a:srgbClr val="1B365D"/>
                </a:solidFill>
                <a:latin typeface="DM Sans"/>
              </a:rPr>
              <a:t> as a lack of consistent access to enough food for every person in a household to live an </a:t>
            </a:r>
            <a:r>
              <a:rPr lang="en-US" sz="2799">
                <a:solidFill>
                  <a:srgbClr val="1B365D"/>
                </a:solidFill>
                <a:latin typeface="DM Sans Bold"/>
              </a:rPr>
              <a:t>active, healthy life </a:t>
            </a:r>
            <a:r>
              <a:rPr lang="en-US" sz="2799">
                <a:solidFill>
                  <a:srgbClr val="1B365D"/>
                </a:solidFill>
                <a:latin typeface="DM Sans"/>
              </a:rPr>
              <a:t>(USDA)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028700" y="1028700"/>
            <a:ext cx="6675478" cy="8229600"/>
          </a:xfrm>
          <a:custGeom>
            <a:avLst/>
            <a:gdLst/>
            <a:ahLst/>
            <a:cxnLst/>
            <a:rect r="r" b="b" t="t" l="l"/>
            <a:pathLst>
              <a:path h="8229600" w="6675478">
                <a:moveTo>
                  <a:pt x="0" y="0"/>
                </a:moveTo>
                <a:lnTo>
                  <a:pt x="6675478" y="0"/>
                </a:lnTo>
                <a:lnTo>
                  <a:pt x="667547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8978" t="0" r="-35712" b="0"/>
            </a:stretch>
          </a:blipFill>
        </p:spPr>
      </p:sp>
      <p:sp>
        <p:nvSpPr>
          <p:cNvPr name="AutoShape 7" id="7"/>
          <p:cNvSpPr/>
          <p:nvPr/>
        </p:nvSpPr>
        <p:spPr>
          <a:xfrm rot="0">
            <a:off x="0" y="9258300"/>
            <a:ext cx="18288000" cy="0"/>
          </a:xfrm>
          <a:prstGeom prst="line">
            <a:avLst/>
          </a:prstGeom>
          <a:ln cap="flat" w="28575">
            <a:solidFill>
              <a:srgbClr val="FFDC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8" id="8"/>
          <p:cNvSpPr/>
          <p:nvPr/>
        </p:nvSpPr>
        <p:spPr>
          <a:xfrm rot="-5400000">
            <a:off x="12115800" y="5129212"/>
            <a:ext cx="10287000" cy="0"/>
          </a:xfrm>
          <a:prstGeom prst="line">
            <a:avLst/>
          </a:prstGeom>
          <a:ln cap="flat" w="28575">
            <a:solidFill>
              <a:srgbClr val="FFDC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9" id="9"/>
          <p:cNvSpPr txBox="true"/>
          <p:nvPr/>
        </p:nvSpPr>
        <p:spPr>
          <a:xfrm rot="0">
            <a:off x="9986477" y="1975479"/>
            <a:ext cx="6558401" cy="5765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442"/>
              </a:lnSpc>
            </a:pPr>
            <a:r>
              <a:rPr lang="en-US" sz="4039">
                <a:solidFill>
                  <a:srgbClr val="FFFFFF"/>
                </a:solidFill>
                <a:latin typeface="DM Sans Bold"/>
              </a:rPr>
              <a:t>Defining Food Insecurity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8681480" y="1677121"/>
            <a:ext cx="949351" cy="1052708"/>
            <a:chOff x="0" y="0"/>
            <a:chExt cx="1265802" cy="1403611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265802" cy="1403611"/>
            </a:xfrm>
            <a:custGeom>
              <a:avLst/>
              <a:gdLst/>
              <a:ahLst/>
              <a:cxnLst/>
              <a:rect r="r" b="b" t="t" l="l"/>
              <a:pathLst>
                <a:path h="1403611" w="1265802">
                  <a:moveTo>
                    <a:pt x="0" y="0"/>
                  </a:moveTo>
                  <a:lnTo>
                    <a:pt x="1265802" y="0"/>
                  </a:lnTo>
                  <a:lnTo>
                    <a:pt x="1265802" y="1403611"/>
                  </a:lnTo>
                  <a:lnTo>
                    <a:pt x="0" y="14036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261021" y="559210"/>
              <a:ext cx="743760" cy="654631"/>
            </a:xfrm>
            <a:custGeom>
              <a:avLst/>
              <a:gdLst/>
              <a:ahLst/>
              <a:cxnLst/>
              <a:rect r="r" b="b" t="t" l="l"/>
              <a:pathLst>
                <a:path h="654631" w="743760">
                  <a:moveTo>
                    <a:pt x="0" y="0"/>
                  </a:moveTo>
                  <a:lnTo>
                    <a:pt x="743760" y="0"/>
                  </a:lnTo>
                  <a:lnTo>
                    <a:pt x="743760" y="654631"/>
                  </a:lnTo>
                  <a:lnTo>
                    <a:pt x="0" y="6546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AutoShape 13" id="13"/>
          <p:cNvSpPr/>
          <p:nvPr/>
        </p:nvSpPr>
        <p:spPr>
          <a:xfrm>
            <a:off x="12156" y="1014412"/>
            <a:ext cx="18288000" cy="0"/>
          </a:xfrm>
          <a:prstGeom prst="line">
            <a:avLst/>
          </a:prstGeom>
          <a:ln cap="flat" w="28575">
            <a:solidFill>
              <a:srgbClr val="FFDC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14" id="14"/>
          <p:cNvSpPr txBox="true"/>
          <p:nvPr/>
        </p:nvSpPr>
        <p:spPr>
          <a:xfrm rot="0">
            <a:off x="8715972" y="6326200"/>
            <a:ext cx="7517247" cy="24625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919"/>
              </a:lnSpc>
            </a:pPr>
            <a:r>
              <a:rPr lang="en-US" sz="2799">
                <a:solidFill>
                  <a:srgbClr val="1B365D"/>
                </a:solidFill>
                <a:latin typeface="DM Sans"/>
              </a:rPr>
              <a:t>A new definition has emerged for </a:t>
            </a:r>
            <a:r>
              <a:rPr lang="en-US" sz="2799">
                <a:solidFill>
                  <a:srgbClr val="1B365D"/>
                </a:solidFill>
                <a:latin typeface="DM Sans Bold"/>
              </a:rPr>
              <a:t>nutrition security</a:t>
            </a:r>
            <a:r>
              <a:rPr lang="en-US" sz="2799">
                <a:solidFill>
                  <a:srgbClr val="1B365D"/>
                </a:solidFill>
                <a:latin typeface="DM Sans"/>
              </a:rPr>
              <a:t>: consistent access, availability and affordability of foods and beverages that promote well-being and </a:t>
            </a:r>
            <a:r>
              <a:rPr lang="en-US" sz="2799">
                <a:solidFill>
                  <a:srgbClr val="1B365D"/>
                </a:solidFill>
                <a:latin typeface="DM Sans Bold"/>
              </a:rPr>
              <a:t>prevent and, if needed, treat disease</a:t>
            </a:r>
            <a:r>
              <a:rPr lang="en-US" sz="2799">
                <a:solidFill>
                  <a:srgbClr val="1B365D"/>
                </a:solidFill>
                <a:latin typeface="DM Sans"/>
              </a:rPr>
              <a:t> (Mozaffarian, 2021)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0" y="9229725"/>
            <a:ext cx="18288000" cy="0"/>
          </a:xfrm>
          <a:prstGeom prst="line">
            <a:avLst/>
          </a:prstGeom>
          <a:ln cap="flat" w="28575">
            <a:solidFill>
              <a:srgbClr val="FFDC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3" id="3"/>
          <p:cNvSpPr/>
          <p:nvPr/>
        </p:nvSpPr>
        <p:spPr>
          <a:xfrm rot="0">
            <a:off x="0" y="1000125"/>
            <a:ext cx="18288000" cy="0"/>
          </a:xfrm>
          <a:prstGeom prst="line">
            <a:avLst/>
          </a:prstGeom>
          <a:ln cap="flat" w="28575">
            <a:solidFill>
              <a:srgbClr val="FFDC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4" id="4"/>
          <p:cNvSpPr/>
          <p:nvPr/>
        </p:nvSpPr>
        <p:spPr>
          <a:xfrm rot="-5400000">
            <a:off x="12101512" y="5129212"/>
            <a:ext cx="10287000" cy="0"/>
          </a:xfrm>
          <a:prstGeom prst="line">
            <a:avLst/>
          </a:prstGeom>
          <a:ln cap="flat" w="28575">
            <a:solidFill>
              <a:srgbClr val="FFDC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5" id="5"/>
          <p:cNvSpPr/>
          <p:nvPr/>
        </p:nvSpPr>
        <p:spPr>
          <a:xfrm flipH="false" flipV="false" rot="0">
            <a:off x="13507544" y="3758840"/>
            <a:ext cx="329951" cy="814694"/>
          </a:xfrm>
          <a:custGeom>
            <a:avLst/>
            <a:gdLst/>
            <a:ahLst/>
            <a:cxnLst/>
            <a:rect r="r" b="b" t="t" l="l"/>
            <a:pathLst>
              <a:path h="814694" w="329951">
                <a:moveTo>
                  <a:pt x="0" y="0"/>
                </a:moveTo>
                <a:lnTo>
                  <a:pt x="329951" y="0"/>
                </a:lnTo>
                <a:lnTo>
                  <a:pt x="329951" y="814694"/>
                </a:lnTo>
                <a:lnTo>
                  <a:pt x="0" y="8146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093697" y="6083328"/>
            <a:ext cx="329951" cy="814694"/>
          </a:xfrm>
          <a:custGeom>
            <a:avLst/>
            <a:gdLst/>
            <a:ahLst/>
            <a:cxnLst/>
            <a:rect r="r" b="b" t="t" l="l"/>
            <a:pathLst>
              <a:path h="814694" w="329951">
                <a:moveTo>
                  <a:pt x="0" y="0"/>
                </a:moveTo>
                <a:lnTo>
                  <a:pt x="329951" y="0"/>
                </a:lnTo>
                <a:lnTo>
                  <a:pt x="329951" y="814694"/>
                </a:lnTo>
                <a:lnTo>
                  <a:pt x="0" y="8146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0300621" y="4974128"/>
            <a:ext cx="329951" cy="814694"/>
          </a:xfrm>
          <a:custGeom>
            <a:avLst/>
            <a:gdLst/>
            <a:ahLst/>
            <a:cxnLst/>
            <a:rect r="r" b="b" t="t" l="l"/>
            <a:pathLst>
              <a:path h="814694" w="329951">
                <a:moveTo>
                  <a:pt x="0" y="0"/>
                </a:moveTo>
                <a:lnTo>
                  <a:pt x="329951" y="0"/>
                </a:lnTo>
                <a:lnTo>
                  <a:pt x="329951" y="814694"/>
                </a:lnTo>
                <a:lnTo>
                  <a:pt x="0" y="8146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0" y="1028700"/>
            <a:ext cx="9448523" cy="1631876"/>
            <a:chOff x="0" y="0"/>
            <a:chExt cx="6351299" cy="1096947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351299" cy="1096947"/>
            </a:xfrm>
            <a:custGeom>
              <a:avLst/>
              <a:gdLst/>
              <a:ahLst/>
              <a:cxnLst/>
              <a:rect r="r" b="b" t="t" l="l"/>
              <a:pathLst>
                <a:path h="1096947" w="6351299">
                  <a:moveTo>
                    <a:pt x="0" y="0"/>
                  </a:moveTo>
                  <a:lnTo>
                    <a:pt x="6351299" y="0"/>
                  </a:lnTo>
                  <a:lnTo>
                    <a:pt x="6351299" y="1096947"/>
                  </a:lnTo>
                  <a:lnTo>
                    <a:pt x="0" y="1096947"/>
                  </a:lnTo>
                  <a:close/>
                </a:path>
              </a:pathLst>
            </a:custGeom>
            <a:solidFill>
              <a:srgbClr val="1E8AFF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57150"/>
              <a:ext cx="6351299" cy="115409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893081" y="1479750"/>
            <a:ext cx="658126" cy="729777"/>
            <a:chOff x="0" y="0"/>
            <a:chExt cx="877501" cy="973036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77501" cy="973036"/>
            </a:xfrm>
            <a:custGeom>
              <a:avLst/>
              <a:gdLst/>
              <a:ahLst/>
              <a:cxnLst/>
              <a:rect r="r" b="b" t="t" l="l"/>
              <a:pathLst>
                <a:path h="973036" w="877501">
                  <a:moveTo>
                    <a:pt x="0" y="0"/>
                  </a:moveTo>
                  <a:lnTo>
                    <a:pt x="877501" y="0"/>
                  </a:lnTo>
                  <a:lnTo>
                    <a:pt x="877501" y="973036"/>
                  </a:lnTo>
                  <a:lnTo>
                    <a:pt x="0" y="9730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180950" y="387665"/>
              <a:ext cx="515602" cy="453815"/>
            </a:xfrm>
            <a:custGeom>
              <a:avLst/>
              <a:gdLst/>
              <a:ahLst/>
              <a:cxnLst/>
              <a:rect r="r" b="b" t="t" l="l"/>
              <a:pathLst>
                <a:path h="453815" w="515602">
                  <a:moveTo>
                    <a:pt x="0" y="0"/>
                  </a:moveTo>
                  <a:lnTo>
                    <a:pt x="515602" y="0"/>
                  </a:lnTo>
                  <a:lnTo>
                    <a:pt x="515602" y="453815"/>
                  </a:lnTo>
                  <a:lnTo>
                    <a:pt x="0" y="4538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14" id="14"/>
          <p:cNvSpPr txBox="true"/>
          <p:nvPr/>
        </p:nvSpPr>
        <p:spPr>
          <a:xfrm rot="0">
            <a:off x="2778184" y="1660170"/>
            <a:ext cx="5351752" cy="3975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080"/>
              </a:lnSpc>
            </a:pPr>
            <a:r>
              <a:rPr lang="en-US" sz="2800">
                <a:solidFill>
                  <a:srgbClr val="FFFFFF"/>
                </a:solidFill>
                <a:latin typeface="DM Sans Bold"/>
              </a:rPr>
              <a:t>How is it diagnosed?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4152614" y="5393972"/>
            <a:ext cx="697071" cy="697071"/>
          </a:xfrm>
          <a:custGeom>
            <a:avLst/>
            <a:gdLst/>
            <a:ahLst/>
            <a:cxnLst/>
            <a:rect r="r" b="b" t="t" l="l"/>
            <a:pathLst>
              <a:path h="697071" w="697071">
                <a:moveTo>
                  <a:pt x="0" y="0"/>
                </a:moveTo>
                <a:lnTo>
                  <a:pt x="697071" y="0"/>
                </a:lnTo>
                <a:lnTo>
                  <a:pt x="697071" y="697071"/>
                </a:lnTo>
                <a:lnTo>
                  <a:pt x="0" y="6970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5231658" y="5504427"/>
            <a:ext cx="1626436" cy="4306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531"/>
              </a:lnSpc>
            </a:pPr>
            <a:r>
              <a:rPr lang="en-US" sz="2522">
                <a:solidFill>
                  <a:srgbClr val="1B365D"/>
                </a:solidFill>
                <a:latin typeface="DM Sans Bold"/>
              </a:rPr>
              <a:t>Often true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0">
            <a:off x="7240785" y="5393972"/>
            <a:ext cx="697071" cy="697071"/>
          </a:xfrm>
          <a:custGeom>
            <a:avLst/>
            <a:gdLst/>
            <a:ahLst/>
            <a:cxnLst/>
            <a:rect r="r" b="b" t="t" l="l"/>
            <a:pathLst>
              <a:path h="697071" w="697071">
                <a:moveTo>
                  <a:pt x="0" y="0"/>
                </a:moveTo>
                <a:lnTo>
                  <a:pt x="697071" y="0"/>
                </a:lnTo>
                <a:lnTo>
                  <a:pt x="697071" y="697071"/>
                </a:lnTo>
                <a:lnTo>
                  <a:pt x="0" y="6970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8319829" y="5504427"/>
            <a:ext cx="2491802" cy="4306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531"/>
              </a:lnSpc>
            </a:pPr>
            <a:r>
              <a:rPr lang="en-US" sz="2522">
                <a:solidFill>
                  <a:srgbClr val="1B365D"/>
                </a:solidFill>
                <a:latin typeface="DM Sans Bold"/>
              </a:rPr>
              <a:t>Sometimes true</a:t>
            </a:r>
          </a:p>
        </p:txBody>
      </p:sp>
      <p:sp>
        <p:nvSpPr>
          <p:cNvPr name="Freeform 19" id="19"/>
          <p:cNvSpPr/>
          <p:nvPr/>
        </p:nvSpPr>
        <p:spPr>
          <a:xfrm flipH="false" flipV="false" rot="0">
            <a:off x="11194322" y="5393972"/>
            <a:ext cx="697071" cy="697071"/>
          </a:xfrm>
          <a:custGeom>
            <a:avLst/>
            <a:gdLst/>
            <a:ahLst/>
            <a:cxnLst/>
            <a:rect r="r" b="b" t="t" l="l"/>
            <a:pathLst>
              <a:path h="697071" w="697071">
                <a:moveTo>
                  <a:pt x="0" y="0"/>
                </a:moveTo>
                <a:lnTo>
                  <a:pt x="697071" y="0"/>
                </a:lnTo>
                <a:lnTo>
                  <a:pt x="697071" y="697071"/>
                </a:lnTo>
                <a:lnTo>
                  <a:pt x="0" y="6970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12273366" y="5504427"/>
            <a:ext cx="1672465" cy="4306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531"/>
              </a:lnSpc>
            </a:pPr>
            <a:r>
              <a:rPr lang="en-US" sz="2522">
                <a:solidFill>
                  <a:srgbClr val="1B365D"/>
                </a:solidFill>
                <a:latin typeface="DM Sans Bold"/>
              </a:rPr>
              <a:t>Never true</a:t>
            </a:r>
          </a:p>
        </p:txBody>
      </p:sp>
      <p:sp>
        <p:nvSpPr>
          <p:cNvPr name="Freeform 21" id="21"/>
          <p:cNvSpPr/>
          <p:nvPr/>
        </p:nvSpPr>
        <p:spPr>
          <a:xfrm flipH="false" flipV="false" rot="0">
            <a:off x="4152614" y="8154450"/>
            <a:ext cx="697071" cy="697071"/>
          </a:xfrm>
          <a:custGeom>
            <a:avLst/>
            <a:gdLst/>
            <a:ahLst/>
            <a:cxnLst/>
            <a:rect r="r" b="b" t="t" l="l"/>
            <a:pathLst>
              <a:path h="697071" w="697071">
                <a:moveTo>
                  <a:pt x="0" y="0"/>
                </a:moveTo>
                <a:lnTo>
                  <a:pt x="697071" y="0"/>
                </a:lnTo>
                <a:lnTo>
                  <a:pt x="697071" y="697071"/>
                </a:lnTo>
                <a:lnTo>
                  <a:pt x="0" y="6970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5231658" y="8264905"/>
            <a:ext cx="1626436" cy="4306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531"/>
              </a:lnSpc>
            </a:pPr>
            <a:r>
              <a:rPr lang="en-US" sz="2522">
                <a:solidFill>
                  <a:srgbClr val="1B365D"/>
                </a:solidFill>
                <a:latin typeface="DM Sans Bold"/>
              </a:rPr>
              <a:t>Often true</a:t>
            </a:r>
          </a:p>
        </p:txBody>
      </p:sp>
      <p:sp>
        <p:nvSpPr>
          <p:cNvPr name="Freeform 23" id="23"/>
          <p:cNvSpPr/>
          <p:nvPr/>
        </p:nvSpPr>
        <p:spPr>
          <a:xfrm flipH="false" flipV="false" rot="0">
            <a:off x="7240785" y="8154450"/>
            <a:ext cx="697071" cy="697071"/>
          </a:xfrm>
          <a:custGeom>
            <a:avLst/>
            <a:gdLst/>
            <a:ahLst/>
            <a:cxnLst/>
            <a:rect r="r" b="b" t="t" l="l"/>
            <a:pathLst>
              <a:path h="697071" w="697071">
                <a:moveTo>
                  <a:pt x="0" y="0"/>
                </a:moveTo>
                <a:lnTo>
                  <a:pt x="697071" y="0"/>
                </a:lnTo>
                <a:lnTo>
                  <a:pt x="697071" y="697071"/>
                </a:lnTo>
                <a:lnTo>
                  <a:pt x="0" y="6970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4" id="24"/>
          <p:cNvSpPr txBox="true"/>
          <p:nvPr/>
        </p:nvSpPr>
        <p:spPr>
          <a:xfrm rot="0">
            <a:off x="8319829" y="8264905"/>
            <a:ext cx="2491802" cy="4306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531"/>
              </a:lnSpc>
            </a:pPr>
            <a:r>
              <a:rPr lang="en-US" sz="2522">
                <a:solidFill>
                  <a:srgbClr val="1B365D"/>
                </a:solidFill>
                <a:latin typeface="DM Sans Bold"/>
              </a:rPr>
              <a:t>Sometimes true</a:t>
            </a:r>
          </a:p>
        </p:txBody>
      </p:sp>
      <p:sp>
        <p:nvSpPr>
          <p:cNvPr name="Freeform 25" id="25"/>
          <p:cNvSpPr/>
          <p:nvPr/>
        </p:nvSpPr>
        <p:spPr>
          <a:xfrm flipH="false" flipV="false" rot="0">
            <a:off x="11194322" y="8154450"/>
            <a:ext cx="697071" cy="697071"/>
          </a:xfrm>
          <a:custGeom>
            <a:avLst/>
            <a:gdLst/>
            <a:ahLst/>
            <a:cxnLst/>
            <a:rect r="r" b="b" t="t" l="l"/>
            <a:pathLst>
              <a:path h="697071" w="697071">
                <a:moveTo>
                  <a:pt x="0" y="0"/>
                </a:moveTo>
                <a:lnTo>
                  <a:pt x="697071" y="0"/>
                </a:lnTo>
                <a:lnTo>
                  <a:pt x="697071" y="697071"/>
                </a:lnTo>
                <a:lnTo>
                  <a:pt x="0" y="6970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6" id="26"/>
          <p:cNvSpPr txBox="true"/>
          <p:nvPr/>
        </p:nvSpPr>
        <p:spPr>
          <a:xfrm rot="0">
            <a:off x="12273366" y="8264905"/>
            <a:ext cx="1672465" cy="4306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531"/>
              </a:lnSpc>
            </a:pPr>
            <a:r>
              <a:rPr lang="en-US" sz="2522">
                <a:solidFill>
                  <a:srgbClr val="1B365D"/>
                </a:solidFill>
                <a:latin typeface="DM Sans Bold"/>
              </a:rPr>
              <a:t>Never true</a:t>
            </a:r>
          </a:p>
        </p:txBody>
      </p:sp>
      <p:sp>
        <p:nvSpPr>
          <p:cNvPr name="Freeform 27" id="27"/>
          <p:cNvSpPr/>
          <p:nvPr/>
        </p:nvSpPr>
        <p:spPr>
          <a:xfrm flipH="false" flipV="false" rot="0">
            <a:off x="4189331" y="5224099"/>
            <a:ext cx="1046753" cy="785065"/>
          </a:xfrm>
          <a:custGeom>
            <a:avLst/>
            <a:gdLst/>
            <a:ahLst/>
            <a:cxnLst/>
            <a:rect r="r" b="b" t="t" l="l"/>
            <a:pathLst>
              <a:path h="785065" w="1046753">
                <a:moveTo>
                  <a:pt x="0" y="0"/>
                </a:moveTo>
                <a:lnTo>
                  <a:pt x="1046753" y="0"/>
                </a:lnTo>
                <a:lnTo>
                  <a:pt x="1046753" y="785065"/>
                </a:lnTo>
                <a:lnTo>
                  <a:pt x="0" y="78506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7278990" y="7979853"/>
            <a:ext cx="1046753" cy="785065"/>
          </a:xfrm>
          <a:custGeom>
            <a:avLst/>
            <a:gdLst/>
            <a:ahLst/>
            <a:cxnLst/>
            <a:rect r="r" b="b" t="t" l="l"/>
            <a:pathLst>
              <a:path h="785065" w="1046753">
                <a:moveTo>
                  <a:pt x="0" y="0"/>
                </a:moveTo>
                <a:lnTo>
                  <a:pt x="1046753" y="0"/>
                </a:lnTo>
                <a:lnTo>
                  <a:pt x="1046753" y="785065"/>
                </a:lnTo>
                <a:lnTo>
                  <a:pt x="0" y="78506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9" id="29"/>
          <p:cNvSpPr txBox="true"/>
          <p:nvPr/>
        </p:nvSpPr>
        <p:spPr>
          <a:xfrm rot="0">
            <a:off x="3896147" y="2909365"/>
            <a:ext cx="10495707" cy="914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37"/>
              </a:lnSpc>
            </a:pPr>
            <a:r>
              <a:rPr lang="en-US" sz="5947">
                <a:solidFill>
                  <a:srgbClr val="1B365D"/>
                </a:solidFill>
                <a:latin typeface="DM Sans Bold"/>
              </a:rPr>
              <a:t>THE HUNGER VITAL SIGN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4152614" y="4061890"/>
            <a:ext cx="10966008" cy="873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531"/>
              </a:lnSpc>
            </a:pPr>
            <a:r>
              <a:rPr lang="en-US" sz="2522">
                <a:solidFill>
                  <a:srgbClr val="1B365D"/>
                </a:solidFill>
                <a:latin typeface="DM Sans"/>
              </a:rPr>
              <a:t>Within the past 12 months we worried whether our food would run out before we got money to buy more.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3169378" y="4109515"/>
            <a:ext cx="9502578" cy="8156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461"/>
              </a:lnSpc>
            </a:pPr>
            <a:r>
              <a:rPr lang="en-US" sz="5384">
                <a:solidFill>
                  <a:srgbClr val="1B365D"/>
                </a:solidFill>
                <a:latin typeface="DM Sans"/>
              </a:rPr>
              <a:t>1.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4152614" y="6818135"/>
            <a:ext cx="10966008" cy="873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531"/>
              </a:lnSpc>
            </a:pPr>
            <a:r>
              <a:rPr lang="en-US" sz="2522">
                <a:solidFill>
                  <a:srgbClr val="1B365D"/>
                </a:solidFill>
                <a:latin typeface="DM Sans"/>
              </a:rPr>
              <a:t> Within the past 12 months the food we bought just didn’t last and we didn’t have money to get more.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3169378" y="6865760"/>
            <a:ext cx="9502578" cy="8156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461"/>
              </a:lnSpc>
            </a:pPr>
            <a:r>
              <a:rPr lang="en-US" sz="5384">
                <a:solidFill>
                  <a:srgbClr val="1B365D"/>
                </a:solidFill>
                <a:latin typeface="DM Sans"/>
              </a:rPr>
              <a:t>2.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0" y="1000125"/>
            <a:ext cx="18288000" cy="0"/>
          </a:xfrm>
          <a:prstGeom prst="line">
            <a:avLst/>
          </a:prstGeom>
          <a:ln cap="flat" w="28575">
            <a:solidFill>
              <a:srgbClr val="FFDC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3" id="3"/>
          <p:cNvSpPr/>
          <p:nvPr/>
        </p:nvSpPr>
        <p:spPr>
          <a:xfrm rot="-5400000">
            <a:off x="12101512" y="5129212"/>
            <a:ext cx="10287000" cy="0"/>
          </a:xfrm>
          <a:prstGeom prst="line">
            <a:avLst/>
          </a:prstGeom>
          <a:ln cap="flat" w="28575">
            <a:solidFill>
              <a:srgbClr val="FFDC00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4" id="4"/>
          <p:cNvGrpSpPr/>
          <p:nvPr/>
        </p:nvGrpSpPr>
        <p:grpSpPr>
          <a:xfrm rot="0">
            <a:off x="0" y="1028700"/>
            <a:ext cx="9448523" cy="1631876"/>
            <a:chOff x="0" y="0"/>
            <a:chExt cx="6351299" cy="1096947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351299" cy="1096947"/>
            </a:xfrm>
            <a:custGeom>
              <a:avLst/>
              <a:gdLst/>
              <a:ahLst/>
              <a:cxnLst/>
              <a:rect r="r" b="b" t="t" l="l"/>
              <a:pathLst>
                <a:path h="1096947" w="6351299">
                  <a:moveTo>
                    <a:pt x="0" y="0"/>
                  </a:moveTo>
                  <a:lnTo>
                    <a:pt x="6351299" y="0"/>
                  </a:lnTo>
                  <a:lnTo>
                    <a:pt x="6351299" y="1096947"/>
                  </a:lnTo>
                  <a:lnTo>
                    <a:pt x="0" y="1096947"/>
                  </a:lnTo>
                  <a:close/>
                </a:path>
              </a:pathLst>
            </a:custGeom>
            <a:solidFill>
              <a:srgbClr val="1E8AFF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57150"/>
              <a:ext cx="6351299" cy="115409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1893081" y="1479750"/>
            <a:ext cx="658126" cy="729777"/>
            <a:chOff x="0" y="0"/>
            <a:chExt cx="877501" cy="973036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77501" cy="973036"/>
            </a:xfrm>
            <a:custGeom>
              <a:avLst/>
              <a:gdLst/>
              <a:ahLst/>
              <a:cxnLst/>
              <a:rect r="r" b="b" t="t" l="l"/>
              <a:pathLst>
                <a:path h="973036" w="877501">
                  <a:moveTo>
                    <a:pt x="0" y="0"/>
                  </a:moveTo>
                  <a:lnTo>
                    <a:pt x="877501" y="0"/>
                  </a:lnTo>
                  <a:lnTo>
                    <a:pt x="877501" y="973036"/>
                  </a:lnTo>
                  <a:lnTo>
                    <a:pt x="0" y="9730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180950" y="387665"/>
              <a:ext cx="515602" cy="453815"/>
            </a:xfrm>
            <a:custGeom>
              <a:avLst/>
              <a:gdLst/>
              <a:ahLst/>
              <a:cxnLst/>
              <a:rect r="r" b="b" t="t" l="l"/>
              <a:pathLst>
                <a:path h="453815" w="515602">
                  <a:moveTo>
                    <a:pt x="0" y="0"/>
                  </a:moveTo>
                  <a:lnTo>
                    <a:pt x="515602" y="0"/>
                  </a:lnTo>
                  <a:lnTo>
                    <a:pt x="515602" y="453815"/>
                  </a:lnTo>
                  <a:lnTo>
                    <a:pt x="0" y="4538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2512730" y="2888024"/>
            <a:ext cx="13262540" cy="5972500"/>
            <a:chOff x="0" y="0"/>
            <a:chExt cx="17683386" cy="7963333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5877820" y="1330731"/>
              <a:ext cx="6307002" cy="6632602"/>
            </a:xfrm>
            <a:custGeom>
              <a:avLst/>
              <a:gdLst/>
              <a:ahLst/>
              <a:cxnLst/>
              <a:rect r="r" b="b" t="t" l="l"/>
              <a:pathLst>
                <a:path h="6632602" w="6307002">
                  <a:moveTo>
                    <a:pt x="0" y="0"/>
                  </a:moveTo>
                  <a:lnTo>
                    <a:pt x="6307002" y="0"/>
                  </a:lnTo>
                  <a:lnTo>
                    <a:pt x="6307002" y="6632602"/>
                  </a:lnTo>
                  <a:lnTo>
                    <a:pt x="0" y="66326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3424729" y="5625301"/>
              <a:ext cx="2136608" cy="640982"/>
            </a:xfrm>
            <a:custGeom>
              <a:avLst/>
              <a:gdLst/>
              <a:ahLst/>
              <a:cxnLst/>
              <a:rect r="r" b="b" t="t" l="l"/>
              <a:pathLst>
                <a:path h="640982" w="2136608">
                  <a:moveTo>
                    <a:pt x="0" y="0"/>
                  </a:moveTo>
                  <a:lnTo>
                    <a:pt x="2136608" y="0"/>
                  </a:lnTo>
                  <a:lnTo>
                    <a:pt x="2136608" y="640982"/>
                  </a:lnTo>
                  <a:lnTo>
                    <a:pt x="0" y="6409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12404860" y="5461644"/>
              <a:ext cx="2311797" cy="693539"/>
            </a:xfrm>
            <a:custGeom>
              <a:avLst/>
              <a:gdLst/>
              <a:ahLst/>
              <a:cxnLst/>
              <a:rect r="r" b="b" t="t" l="l"/>
              <a:pathLst>
                <a:path h="693539" w="2311797">
                  <a:moveTo>
                    <a:pt x="0" y="0"/>
                  </a:moveTo>
                  <a:lnTo>
                    <a:pt x="2311797" y="0"/>
                  </a:lnTo>
                  <a:lnTo>
                    <a:pt x="2311797" y="693539"/>
                  </a:lnTo>
                  <a:lnTo>
                    <a:pt x="0" y="6935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2494511">
              <a:off x="4248121" y="2551469"/>
              <a:ext cx="1802999" cy="540900"/>
            </a:xfrm>
            <a:custGeom>
              <a:avLst/>
              <a:gdLst/>
              <a:ahLst/>
              <a:cxnLst/>
              <a:rect r="r" b="b" t="t" l="l"/>
              <a:pathLst>
                <a:path h="540900" w="1802999">
                  <a:moveTo>
                    <a:pt x="0" y="0"/>
                  </a:moveTo>
                  <a:lnTo>
                    <a:pt x="1803000" y="0"/>
                  </a:lnTo>
                  <a:lnTo>
                    <a:pt x="1803000" y="540900"/>
                  </a:lnTo>
                  <a:lnTo>
                    <a:pt x="0" y="540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true" flipV="true" rot="8829608">
              <a:off x="12004395" y="2635920"/>
              <a:ext cx="1802999" cy="540900"/>
            </a:xfrm>
            <a:custGeom>
              <a:avLst/>
              <a:gdLst/>
              <a:ahLst/>
              <a:cxnLst/>
              <a:rect r="r" b="b" t="t" l="l"/>
              <a:pathLst>
                <a:path h="540900" w="1802999">
                  <a:moveTo>
                    <a:pt x="1802999" y="540900"/>
                  </a:moveTo>
                  <a:lnTo>
                    <a:pt x="0" y="540900"/>
                  </a:lnTo>
                  <a:lnTo>
                    <a:pt x="0" y="0"/>
                  </a:lnTo>
                  <a:lnTo>
                    <a:pt x="1802999" y="0"/>
                  </a:lnTo>
                  <a:lnTo>
                    <a:pt x="1802999" y="54090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16" id="16"/>
            <p:cNvGrpSpPr/>
            <p:nvPr/>
          </p:nvGrpSpPr>
          <p:grpSpPr>
            <a:xfrm rot="0">
              <a:off x="6120392" y="4985143"/>
              <a:ext cx="5831767" cy="2655387"/>
              <a:chOff x="0" y="0"/>
              <a:chExt cx="1210907" cy="551364"/>
            </a:xfrm>
          </p:grpSpPr>
          <p:sp>
            <p:nvSpPr>
              <p:cNvPr name="Freeform 17" id="17"/>
              <p:cNvSpPr/>
              <p:nvPr/>
            </p:nvSpPr>
            <p:spPr>
              <a:xfrm flipH="false" flipV="false" rot="0">
                <a:off x="0" y="0"/>
                <a:ext cx="1210907" cy="551364"/>
              </a:xfrm>
              <a:custGeom>
                <a:avLst/>
                <a:gdLst/>
                <a:ahLst/>
                <a:cxnLst/>
                <a:rect r="r" b="b" t="t" l="l"/>
                <a:pathLst>
                  <a:path h="551364" w="1210907">
                    <a:moveTo>
                      <a:pt x="0" y="0"/>
                    </a:moveTo>
                    <a:lnTo>
                      <a:pt x="1210907" y="0"/>
                    </a:lnTo>
                    <a:lnTo>
                      <a:pt x="1210907" y="551364"/>
                    </a:lnTo>
                    <a:lnTo>
                      <a:pt x="0" y="551364"/>
                    </a:lnTo>
                    <a:close/>
                  </a:path>
                </a:pathLst>
              </a:custGeom>
              <a:solidFill>
                <a:srgbClr val="1E8AFF"/>
              </a:solidFill>
            </p:spPr>
          </p:sp>
          <p:sp>
            <p:nvSpPr>
              <p:cNvPr name="TextBox 18" id="18"/>
              <p:cNvSpPr txBox="true"/>
              <p:nvPr/>
            </p:nvSpPr>
            <p:spPr>
              <a:xfrm>
                <a:off x="0" y="-47625"/>
                <a:ext cx="1210907" cy="598989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215"/>
                  </a:lnSpc>
                </a:pPr>
              </a:p>
            </p:txBody>
          </p:sp>
        </p:grpSp>
        <p:sp>
          <p:nvSpPr>
            <p:cNvPr name="Freeform 19" id="19"/>
            <p:cNvSpPr/>
            <p:nvPr/>
          </p:nvSpPr>
          <p:spPr>
            <a:xfrm flipH="false" flipV="false" rot="0">
              <a:off x="13918724" y="0"/>
              <a:ext cx="2506235" cy="2239947"/>
            </a:xfrm>
            <a:custGeom>
              <a:avLst/>
              <a:gdLst/>
              <a:ahLst/>
              <a:cxnLst/>
              <a:rect r="r" b="b" t="t" l="l"/>
              <a:pathLst>
                <a:path h="2239947" w="2506235">
                  <a:moveTo>
                    <a:pt x="0" y="0"/>
                  </a:moveTo>
                  <a:lnTo>
                    <a:pt x="2506235" y="0"/>
                  </a:lnTo>
                  <a:lnTo>
                    <a:pt x="2506235" y="2239947"/>
                  </a:lnTo>
                  <a:lnTo>
                    <a:pt x="0" y="22399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14934128" y="4192024"/>
              <a:ext cx="2274591" cy="2274591"/>
            </a:xfrm>
            <a:custGeom>
              <a:avLst/>
              <a:gdLst/>
              <a:ahLst/>
              <a:cxnLst/>
              <a:rect r="r" b="b" t="t" l="l"/>
              <a:pathLst>
                <a:path h="2274591" w="2274591">
                  <a:moveTo>
                    <a:pt x="0" y="0"/>
                  </a:moveTo>
                  <a:lnTo>
                    <a:pt x="2274591" y="0"/>
                  </a:lnTo>
                  <a:lnTo>
                    <a:pt x="2274591" y="2274590"/>
                  </a:lnTo>
                  <a:lnTo>
                    <a:pt x="0" y="22745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2243792" y="364383"/>
              <a:ext cx="1733627" cy="2323118"/>
            </a:xfrm>
            <a:custGeom>
              <a:avLst/>
              <a:gdLst/>
              <a:ahLst/>
              <a:cxnLst/>
              <a:rect r="r" b="b" t="t" l="l"/>
              <a:pathLst>
                <a:path h="2323118" w="1733627">
                  <a:moveTo>
                    <a:pt x="0" y="0"/>
                  </a:moveTo>
                  <a:lnTo>
                    <a:pt x="1733626" y="0"/>
                  </a:lnTo>
                  <a:lnTo>
                    <a:pt x="1733626" y="2323117"/>
                  </a:lnTo>
                  <a:lnTo>
                    <a:pt x="0" y="23231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713325" y="4525549"/>
              <a:ext cx="2397280" cy="2199504"/>
            </a:xfrm>
            <a:custGeom>
              <a:avLst/>
              <a:gdLst/>
              <a:ahLst/>
              <a:cxnLst/>
              <a:rect r="r" b="b" t="t" l="l"/>
              <a:pathLst>
                <a:path h="2199504" w="2397280">
                  <a:moveTo>
                    <a:pt x="0" y="0"/>
                  </a:moveTo>
                  <a:lnTo>
                    <a:pt x="2397280" y="0"/>
                  </a:lnTo>
                  <a:lnTo>
                    <a:pt x="2397280" y="2199504"/>
                  </a:lnTo>
                  <a:lnTo>
                    <a:pt x="0" y="21995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6686094" y="5461644"/>
              <a:ext cx="4690455" cy="2140020"/>
            </a:xfrm>
            <a:custGeom>
              <a:avLst/>
              <a:gdLst/>
              <a:ahLst/>
              <a:cxnLst/>
              <a:rect r="r" b="b" t="t" l="l"/>
              <a:pathLst>
                <a:path h="2140020" w="4690455">
                  <a:moveTo>
                    <a:pt x="0" y="0"/>
                  </a:moveTo>
                  <a:lnTo>
                    <a:pt x="4690455" y="0"/>
                  </a:lnTo>
                  <a:lnTo>
                    <a:pt x="4690455" y="2140020"/>
                  </a:lnTo>
                  <a:lnTo>
                    <a:pt x="0" y="2140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24" id="24"/>
            <p:cNvSpPr txBox="true"/>
            <p:nvPr/>
          </p:nvSpPr>
          <p:spPr>
            <a:xfrm rot="0">
              <a:off x="0" y="6969284"/>
              <a:ext cx="3823930" cy="55937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595"/>
                </a:lnSpc>
              </a:pPr>
              <a:r>
                <a:rPr lang="en-US" sz="2568">
                  <a:solidFill>
                    <a:srgbClr val="1B365D"/>
                  </a:solidFill>
                  <a:latin typeface="DM Sans Bold"/>
                </a:rPr>
                <a:t>Elderly residents</a:t>
              </a:r>
            </a:p>
          </p:txBody>
        </p:sp>
        <p:sp>
          <p:nvSpPr>
            <p:cNvPr name="TextBox 25" id="25"/>
            <p:cNvSpPr txBox="true"/>
            <p:nvPr/>
          </p:nvSpPr>
          <p:spPr>
            <a:xfrm rot="0">
              <a:off x="1552991" y="2800267"/>
              <a:ext cx="3115229" cy="115811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595"/>
                </a:lnSpc>
              </a:pPr>
              <a:r>
                <a:rPr lang="en-US" sz="2568">
                  <a:solidFill>
                    <a:srgbClr val="1B365D"/>
                  </a:solidFill>
                  <a:latin typeface="DM Sans Bold"/>
                </a:rPr>
                <a:t>Households with children</a:t>
              </a:r>
            </a:p>
          </p:txBody>
        </p:sp>
        <p:sp>
          <p:nvSpPr>
            <p:cNvPr name="TextBox 26" id="26"/>
            <p:cNvSpPr txBox="true"/>
            <p:nvPr/>
          </p:nvSpPr>
          <p:spPr>
            <a:xfrm rot="0">
              <a:off x="14459460" y="6683152"/>
              <a:ext cx="3223927" cy="55937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595"/>
                </a:lnSpc>
              </a:pPr>
              <a:r>
                <a:rPr lang="en-US" sz="2568">
                  <a:solidFill>
                    <a:srgbClr val="1B365D"/>
                  </a:solidFill>
                  <a:latin typeface="DM Sans Bold"/>
                </a:rPr>
                <a:t>Rural residents</a:t>
              </a:r>
            </a:p>
          </p:txBody>
        </p:sp>
        <p:sp>
          <p:nvSpPr>
            <p:cNvPr name="TextBox 27" id="27"/>
            <p:cNvSpPr txBox="true"/>
            <p:nvPr/>
          </p:nvSpPr>
          <p:spPr>
            <a:xfrm rot="0">
              <a:off x="13794669" y="2541719"/>
              <a:ext cx="3414049" cy="55937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595"/>
                </a:lnSpc>
              </a:pPr>
              <a:r>
                <a:rPr lang="en-US" sz="2568">
                  <a:solidFill>
                    <a:srgbClr val="1B365D"/>
                  </a:solidFill>
                  <a:latin typeface="DM Sans Bold"/>
                </a:rPr>
                <a:t>Minority groups</a:t>
              </a:r>
            </a:p>
          </p:txBody>
        </p:sp>
      </p:grpSp>
      <p:sp>
        <p:nvSpPr>
          <p:cNvPr name="Freeform 28" id="28"/>
          <p:cNvSpPr/>
          <p:nvPr/>
        </p:nvSpPr>
        <p:spPr>
          <a:xfrm flipH="false" flipV="false" rot="0">
            <a:off x="8346520" y="4646977"/>
            <a:ext cx="1865852" cy="1865852"/>
          </a:xfrm>
          <a:custGeom>
            <a:avLst/>
            <a:gdLst/>
            <a:ahLst/>
            <a:cxnLst/>
            <a:rect r="r" b="b" t="t" l="l"/>
            <a:pathLst>
              <a:path h="1865852" w="1865852">
                <a:moveTo>
                  <a:pt x="0" y="0"/>
                </a:moveTo>
                <a:lnTo>
                  <a:pt x="1865852" y="0"/>
                </a:lnTo>
                <a:lnTo>
                  <a:pt x="1865852" y="1865852"/>
                </a:lnTo>
                <a:lnTo>
                  <a:pt x="0" y="186585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29" id="29"/>
          <p:cNvSpPr txBox="true"/>
          <p:nvPr/>
        </p:nvSpPr>
        <p:spPr>
          <a:xfrm rot="0">
            <a:off x="2778184" y="1660170"/>
            <a:ext cx="5351752" cy="3975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080"/>
              </a:lnSpc>
            </a:pPr>
            <a:r>
              <a:rPr lang="en-US" sz="2800">
                <a:solidFill>
                  <a:srgbClr val="FFFFFF"/>
                </a:solidFill>
                <a:latin typeface="DM Sans Bold"/>
              </a:rPr>
              <a:t>Hunger in Kentucky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0" y="9229725"/>
            <a:ext cx="18288000" cy="0"/>
          </a:xfrm>
          <a:prstGeom prst="line">
            <a:avLst/>
          </a:prstGeom>
          <a:ln cap="flat" w="28575">
            <a:solidFill>
              <a:srgbClr val="FFDC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3" id="3"/>
          <p:cNvSpPr/>
          <p:nvPr/>
        </p:nvSpPr>
        <p:spPr>
          <a:xfrm rot="0">
            <a:off x="0" y="1000125"/>
            <a:ext cx="18288000" cy="0"/>
          </a:xfrm>
          <a:prstGeom prst="line">
            <a:avLst/>
          </a:prstGeom>
          <a:ln cap="flat" w="28575">
            <a:solidFill>
              <a:srgbClr val="FFDC00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4" id="4"/>
          <p:cNvGrpSpPr/>
          <p:nvPr/>
        </p:nvGrpSpPr>
        <p:grpSpPr>
          <a:xfrm rot="0">
            <a:off x="0" y="4933950"/>
            <a:ext cx="1028700" cy="4310063"/>
            <a:chOff x="0" y="0"/>
            <a:chExt cx="1431218" cy="5996538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431218" cy="5996538"/>
            </a:xfrm>
            <a:custGeom>
              <a:avLst/>
              <a:gdLst/>
              <a:ahLst/>
              <a:cxnLst/>
              <a:rect r="r" b="b" t="t" l="l"/>
              <a:pathLst>
                <a:path h="5996538" w="1431218">
                  <a:moveTo>
                    <a:pt x="0" y="0"/>
                  </a:moveTo>
                  <a:lnTo>
                    <a:pt x="1431218" y="0"/>
                  </a:lnTo>
                  <a:lnTo>
                    <a:pt x="1431218" y="5996538"/>
                  </a:lnTo>
                  <a:lnTo>
                    <a:pt x="0" y="5996538"/>
                  </a:lnTo>
                  <a:close/>
                </a:path>
              </a:pathLst>
            </a:custGeom>
            <a:solidFill>
              <a:srgbClr val="1E8AFF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57150"/>
              <a:ext cx="1431218" cy="605368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AutoShape 7" id="7"/>
          <p:cNvSpPr/>
          <p:nvPr/>
        </p:nvSpPr>
        <p:spPr>
          <a:xfrm rot="-5400000">
            <a:off x="5029200" y="5114925"/>
            <a:ext cx="8229600" cy="0"/>
          </a:xfrm>
          <a:prstGeom prst="line">
            <a:avLst/>
          </a:prstGeom>
          <a:ln cap="flat" w="28575">
            <a:solidFill>
              <a:srgbClr val="FFDC00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8" id="8"/>
          <p:cNvGrpSpPr/>
          <p:nvPr/>
        </p:nvGrpSpPr>
        <p:grpSpPr>
          <a:xfrm rot="0">
            <a:off x="0" y="1028700"/>
            <a:ext cx="7349034" cy="1631876"/>
            <a:chOff x="0" y="0"/>
            <a:chExt cx="4940022" cy="1096947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4940022" cy="1096947"/>
            </a:xfrm>
            <a:custGeom>
              <a:avLst/>
              <a:gdLst/>
              <a:ahLst/>
              <a:cxnLst/>
              <a:rect r="r" b="b" t="t" l="l"/>
              <a:pathLst>
                <a:path h="1096947" w="4940022">
                  <a:moveTo>
                    <a:pt x="0" y="0"/>
                  </a:moveTo>
                  <a:lnTo>
                    <a:pt x="4940022" y="0"/>
                  </a:lnTo>
                  <a:lnTo>
                    <a:pt x="4940022" y="1096947"/>
                  </a:lnTo>
                  <a:lnTo>
                    <a:pt x="0" y="1096947"/>
                  </a:lnTo>
                  <a:close/>
                </a:path>
              </a:pathLst>
            </a:custGeom>
            <a:solidFill>
              <a:srgbClr val="1E8AFF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57150"/>
              <a:ext cx="4940022" cy="115409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514350" y="1479750"/>
            <a:ext cx="658126" cy="729777"/>
            <a:chOff x="0" y="0"/>
            <a:chExt cx="877501" cy="973036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77501" cy="973036"/>
            </a:xfrm>
            <a:custGeom>
              <a:avLst/>
              <a:gdLst/>
              <a:ahLst/>
              <a:cxnLst/>
              <a:rect r="r" b="b" t="t" l="l"/>
              <a:pathLst>
                <a:path h="973036" w="877501">
                  <a:moveTo>
                    <a:pt x="0" y="0"/>
                  </a:moveTo>
                  <a:lnTo>
                    <a:pt x="877501" y="0"/>
                  </a:lnTo>
                  <a:lnTo>
                    <a:pt x="877501" y="973036"/>
                  </a:lnTo>
                  <a:lnTo>
                    <a:pt x="0" y="9730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180950" y="387665"/>
              <a:ext cx="515602" cy="453815"/>
            </a:xfrm>
            <a:custGeom>
              <a:avLst/>
              <a:gdLst/>
              <a:ahLst/>
              <a:cxnLst/>
              <a:rect r="r" b="b" t="t" l="l"/>
              <a:pathLst>
                <a:path h="453815" w="515602">
                  <a:moveTo>
                    <a:pt x="0" y="0"/>
                  </a:moveTo>
                  <a:lnTo>
                    <a:pt x="515602" y="0"/>
                  </a:lnTo>
                  <a:lnTo>
                    <a:pt x="515602" y="453815"/>
                  </a:lnTo>
                  <a:lnTo>
                    <a:pt x="0" y="4538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14" id="14"/>
          <p:cNvSpPr/>
          <p:nvPr/>
        </p:nvSpPr>
        <p:spPr>
          <a:xfrm flipH="false" flipV="false" rot="0">
            <a:off x="1258055" y="2854264"/>
            <a:ext cx="7642303" cy="6181774"/>
          </a:xfrm>
          <a:custGeom>
            <a:avLst/>
            <a:gdLst/>
            <a:ahLst/>
            <a:cxnLst/>
            <a:rect r="r" b="b" t="t" l="l"/>
            <a:pathLst>
              <a:path h="6181774" w="7642303">
                <a:moveTo>
                  <a:pt x="0" y="0"/>
                </a:moveTo>
                <a:lnTo>
                  <a:pt x="7642303" y="0"/>
                </a:lnTo>
                <a:lnTo>
                  <a:pt x="7642303" y="6181774"/>
                </a:lnTo>
                <a:lnTo>
                  <a:pt x="0" y="618177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9377362" y="1703377"/>
            <a:ext cx="8596956" cy="6880247"/>
          </a:xfrm>
          <a:custGeom>
            <a:avLst/>
            <a:gdLst/>
            <a:ahLst/>
            <a:cxnLst/>
            <a:rect r="r" b="b" t="t" l="l"/>
            <a:pathLst>
              <a:path h="6880247" w="8596956">
                <a:moveTo>
                  <a:pt x="0" y="0"/>
                </a:moveTo>
                <a:lnTo>
                  <a:pt x="8596956" y="0"/>
                </a:lnTo>
                <a:lnTo>
                  <a:pt x="8596956" y="6880246"/>
                </a:lnTo>
                <a:lnTo>
                  <a:pt x="0" y="688024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1364108" y="1660170"/>
            <a:ext cx="5646577" cy="3975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080"/>
              </a:lnSpc>
            </a:pPr>
            <a:r>
              <a:rPr lang="en-US" sz="2800">
                <a:solidFill>
                  <a:srgbClr val="FFFFFF"/>
                </a:solidFill>
                <a:latin typeface="DM Sans Bold"/>
              </a:rPr>
              <a:t>Food Insecurity by the Numbers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0" y="9229725"/>
            <a:ext cx="18288000" cy="0"/>
          </a:xfrm>
          <a:prstGeom prst="line">
            <a:avLst/>
          </a:prstGeom>
          <a:ln cap="flat" w="28575">
            <a:solidFill>
              <a:srgbClr val="FFDC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3" id="3"/>
          <p:cNvSpPr/>
          <p:nvPr/>
        </p:nvSpPr>
        <p:spPr>
          <a:xfrm rot="0">
            <a:off x="0" y="1000125"/>
            <a:ext cx="18288000" cy="0"/>
          </a:xfrm>
          <a:prstGeom prst="line">
            <a:avLst/>
          </a:prstGeom>
          <a:ln cap="flat" w="28575">
            <a:solidFill>
              <a:srgbClr val="FFDC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4" id="4"/>
          <p:cNvSpPr/>
          <p:nvPr/>
        </p:nvSpPr>
        <p:spPr>
          <a:xfrm rot="-5400000">
            <a:off x="12101512" y="5129212"/>
            <a:ext cx="10287000" cy="0"/>
          </a:xfrm>
          <a:prstGeom prst="line">
            <a:avLst/>
          </a:prstGeom>
          <a:ln cap="flat" w="28575">
            <a:solidFill>
              <a:srgbClr val="FFDC00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5" id="5"/>
          <p:cNvGrpSpPr/>
          <p:nvPr/>
        </p:nvGrpSpPr>
        <p:grpSpPr>
          <a:xfrm rot="0">
            <a:off x="0" y="1028700"/>
            <a:ext cx="9448523" cy="1631876"/>
            <a:chOff x="0" y="0"/>
            <a:chExt cx="6351299" cy="109694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351299" cy="1096947"/>
            </a:xfrm>
            <a:custGeom>
              <a:avLst/>
              <a:gdLst/>
              <a:ahLst/>
              <a:cxnLst/>
              <a:rect r="r" b="b" t="t" l="l"/>
              <a:pathLst>
                <a:path h="1096947" w="6351299">
                  <a:moveTo>
                    <a:pt x="0" y="0"/>
                  </a:moveTo>
                  <a:lnTo>
                    <a:pt x="6351299" y="0"/>
                  </a:lnTo>
                  <a:lnTo>
                    <a:pt x="6351299" y="1096947"/>
                  </a:lnTo>
                  <a:lnTo>
                    <a:pt x="0" y="1096947"/>
                  </a:lnTo>
                  <a:close/>
                </a:path>
              </a:pathLst>
            </a:custGeom>
            <a:solidFill>
              <a:srgbClr val="1E8AFF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6351299" cy="115409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893081" y="1479750"/>
            <a:ext cx="658126" cy="729777"/>
            <a:chOff x="0" y="0"/>
            <a:chExt cx="877501" cy="973036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77501" cy="973036"/>
            </a:xfrm>
            <a:custGeom>
              <a:avLst/>
              <a:gdLst/>
              <a:ahLst/>
              <a:cxnLst/>
              <a:rect r="r" b="b" t="t" l="l"/>
              <a:pathLst>
                <a:path h="973036" w="877501">
                  <a:moveTo>
                    <a:pt x="0" y="0"/>
                  </a:moveTo>
                  <a:lnTo>
                    <a:pt x="877501" y="0"/>
                  </a:lnTo>
                  <a:lnTo>
                    <a:pt x="877501" y="973036"/>
                  </a:lnTo>
                  <a:lnTo>
                    <a:pt x="0" y="9730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180950" y="387665"/>
              <a:ext cx="515602" cy="453815"/>
            </a:xfrm>
            <a:custGeom>
              <a:avLst/>
              <a:gdLst/>
              <a:ahLst/>
              <a:cxnLst/>
              <a:rect r="r" b="b" t="t" l="l"/>
              <a:pathLst>
                <a:path h="453815" w="515602">
                  <a:moveTo>
                    <a:pt x="0" y="0"/>
                  </a:moveTo>
                  <a:lnTo>
                    <a:pt x="515602" y="0"/>
                  </a:lnTo>
                  <a:lnTo>
                    <a:pt x="515602" y="453815"/>
                  </a:lnTo>
                  <a:lnTo>
                    <a:pt x="0" y="4538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11" id="11"/>
          <p:cNvSpPr/>
          <p:nvPr/>
        </p:nvSpPr>
        <p:spPr>
          <a:xfrm flipH="false" flipV="false" rot="0">
            <a:off x="4367546" y="3104505"/>
            <a:ext cx="12891754" cy="5681292"/>
          </a:xfrm>
          <a:custGeom>
            <a:avLst/>
            <a:gdLst/>
            <a:ahLst/>
            <a:cxnLst/>
            <a:rect r="r" b="b" t="t" l="l"/>
            <a:pathLst>
              <a:path h="5681292" w="12891754">
                <a:moveTo>
                  <a:pt x="0" y="0"/>
                </a:moveTo>
                <a:lnTo>
                  <a:pt x="12891754" y="0"/>
                </a:lnTo>
                <a:lnTo>
                  <a:pt x="12891754" y="5681292"/>
                </a:lnTo>
                <a:lnTo>
                  <a:pt x="0" y="56812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2797753" y="1660170"/>
            <a:ext cx="5351752" cy="3975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080"/>
              </a:lnSpc>
            </a:pPr>
            <a:r>
              <a:rPr lang="en-US" sz="2800">
                <a:solidFill>
                  <a:srgbClr val="FFFFFF"/>
                </a:solidFill>
                <a:latin typeface="DM Sans Bold"/>
              </a:rPr>
              <a:t>Geographic Risk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451488" y="4233191"/>
            <a:ext cx="3541310" cy="33572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480"/>
              </a:lnSpc>
            </a:pPr>
            <a:r>
              <a:rPr lang="en-US" sz="3200">
                <a:solidFill>
                  <a:srgbClr val="1B365D"/>
                </a:solidFill>
                <a:latin typeface="DM Sans Bold"/>
              </a:rPr>
              <a:t>What factors are at play in areas where nearly 1 in 4 residents experiences food insecurity?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3534193" y="2442137"/>
            <a:ext cx="3298924" cy="3892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220"/>
              </a:lnSpc>
            </a:pPr>
            <a:r>
              <a:rPr lang="en-US" sz="2300">
                <a:solidFill>
                  <a:srgbClr val="1B365D"/>
                </a:solidFill>
                <a:latin typeface="DM Sans"/>
              </a:rPr>
              <a:t>Map the Meal Gap, 2022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270196" y="606423"/>
            <a:ext cx="7632557" cy="22637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8800"/>
              </a:lnSpc>
            </a:pPr>
            <a:r>
              <a:rPr lang="en-US" sz="8000">
                <a:solidFill>
                  <a:srgbClr val="1B365D"/>
                </a:solidFill>
                <a:latin typeface="DM Sans Bold"/>
              </a:rPr>
              <a:t>Vast Financial &amp; Health Costs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13492154" y="0"/>
            <a:ext cx="4795846" cy="10287000"/>
            <a:chOff x="0" y="0"/>
            <a:chExt cx="3223768" cy="691492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223768" cy="6914923"/>
            </a:xfrm>
            <a:custGeom>
              <a:avLst/>
              <a:gdLst/>
              <a:ahLst/>
              <a:cxnLst/>
              <a:rect r="r" b="b" t="t" l="l"/>
              <a:pathLst>
                <a:path h="6914923" w="3223768">
                  <a:moveTo>
                    <a:pt x="0" y="0"/>
                  </a:moveTo>
                  <a:lnTo>
                    <a:pt x="3223768" y="0"/>
                  </a:lnTo>
                  <a:lnTo>
                    <a:pt x="3223768" y="6914923"/>
                  </a:lnTo>
                  <a:lnTo>
                    <a:pt x="0" y="6914923"/>
                  </a:lnTo>
                  <a:close/>
                </a:path>
              </a:pathLst>
            </a:custGeom>
            <a:solidFill>
              <a:srgbClr val="1E8A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57150"/>
              <a:ext cx="3223768" cy="697207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9596624" y="1028700"/>
            <a:ext cx="7376926" cy="8201025"/>
          </a:xfrm>
          <a:custGeom>
            <a:avLst/>
            <a:gdLst/>
            <a:ahLst/>
            <a:cxnLst/>
            <a:rect r="r" b="b" t="t" l="l"/>
            <a:pathLst>
              <a:path h="8201025" w="7376926">
                <a:moveTo>
                  <a:pt x="0" y="0"/>
                </a:moveTo>
                <a:lnTo>
                  <a:pt x="7376926" y="0"/>
                </a:lnTo>
                <a:lnTo>
                  <a:pt x="7376926" y="8201025"/>
                </a:lnTo>
                <a:lnTo>
                  <a:pt x="0" y="82010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599" t="0" r="-60261" b="0"/>
            </a:stretch>
          </a:blipFill>
        </p:spPr>
      </p:sp>
      <p:sp>
        <p:nvSpPr>
          <p:cNvPr name="AutoShape 7" id="7"/>
          <p:cNvSpPr/>
          <p:nvPr/>
        </p:nvSpPr>
        <p:spPr>
          <a:xfrm rot="0">
            <a:off x="0" y="9229725"/>
            <a:ext cx="13492154" cy="0"/>
          </a:xfrm>
          <a:prstGeom prst="line">
            <a:avLst/>
          </a:prstGeom>
          <a:ln cap="flat" w="28575">
            <a:solidFill>
              <a:srgbClr val="FFDC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8" id="8"/>
          <p:cNvSpPr txBox="true"/>
          <p:nvPr/>
        </p:nvSpPr>
        <p:spPr>
          <a:xfrm rot="0">
            <a:off x="1028700" y="7428389"/>
            <a:ext cx="7146732" cy="14878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582927" indent="-291463" lvl="1">
              <a:lnSpc>
                <a:spcPts val="4049"/>
              </a:lnSpc>
              <a:buFont typeface="Arial"/>
              <a:buChar char="•"/>
            </a:pPr>
            <a:r>
              <a:rPr lang="en-US" sz="2699">
                <a:solidFill>
                  <a:srgbClr val="1B365D"/>
                </a:solidFill>
                <a:latin typeface="DM Sans"/>
              </a:rPr>
              <a:t>Heart disease</a:t>
            </a:r>
          </a:p>
          <a:p>
            <a:pPr algn="just" marL="582927" indent="-291463" lvl="1">
              <a:lnSpc>
                <a:spcPts val="4049"/>
              </a:lnSpc>
              <a:buFont typeface="Arial"/>
              <a:buChar char="•"/>
            </a:pPr>
            <a:r>
              <a:rPr lang="en-US" sz="2699">
                <a:solidFill>
                  <a:srgbClr val="1B365D"/>
                </a:solidFill>
                <a:latin typeface="DM Sans"/>
              </a:rPr>
              <a:t>Diabetes</a:t>
            </a:r>
          </a:p>
          <a:p>
            <a:pPr algn="just" marL="582927" indent="-291463" lvl="1">
              <a:lnSpc>
                <a:spcPts val="4049"/>
              </a:lnSpc>
              <a:buFont typeface="Arial"/>
              <a:buChar char="•"/>
            </a:pPr>
            <a:r>
              <a:rPr lang="en-US" sz="2699">
                <a:solidFill>
                  <a:srgbClr val="1B365D"/>
                </a:solidFill>
                <a:latin typeface="DM Sans"/>
              </a:rPr>
              <a:t>Certain cancers</a:t>
            </a:r>
          </a:p>
        </p:txBody>
      </p:sp>
      <p:sp>
        <p:nvSpPr>
          <p:cNvPr name="AutoShape 9" id="9"/>
          <p:cNvSpPr/>
          <p:nvPr/>
        </p:nvSpPr>
        <p:spPr>
          <a:xfrm rot="0">
            <a:off x="0" y="3270250"/>
            <a:ext cx="9596624" cy="0"/>
          </a:xfrm>
          <a:prstGeom prst="line">
            <a:avLst/>
          </a:prstGeom>
          <a:ln cap="flat" w="28575">
            <a:solidFill>
              <a:srgbClr val="FFDC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10" id="10"/>
          <p:cNvSpPr txBox="true"/>
          <p:nvPr/>
        </p:nvSpPr>
        <p:spPr>
          <a:xfrm rot="0">
            <a:off x="665039" y="3789045"/>
            <a:ext cx="7874053" cy="11785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079"/>
              </a:lnSpc>
            </a:pPr>
            <a:r>
              <a:rPr lang="en-US" sz="2799">
                <a:solidFill>
                  <a:srgbClr val="1B365D"/>
                </a:solidFill>
                <a:latin typeface="DM Sans Bold"/>
              </a:rPr>
              <a:t>Diet-affected chronic health conditions cost the United States over a billion dollars in direct medical expenses each year.</a:t>
            </a:r>
          </a:p>
        </p:txBody>
      </p:sp>
      <p:sp>
        <p:nvSpPr>
          <p:cNvPr name="AutoShape 11" id="11"/>
          <p:cNvSpPr/>
          <p:nvPr/>
        </p:nvSpPr>
        <p:spPr>
          <a:xfrm rot="0">
            <a:off x="0" y="5429250"/>
            <a:ext cx="9596624" cy="0"/>
          </a:xfrm>
          <a:prstGeom prst="line">
            <a:avLst/>
          </a:prstGeom>
          <a:ln cap="flat" w="28575">
            <a:solidFill>
              <a:srgbClr val="FFDC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12" id="12"/>
          <p:cNvSpPr txBox="true"/>
          <p:nvPr/>
        </p:nvSpPr>
        <p:spPr>
          <a:xfrm rot="0">
            <a:off x="1028700" y="5825649"/>
            <a:ext cx="7146732" cy="13646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639"/>
              </a:lnSpc>
            </a:pPr>
            <a:r>
              <a:rPr lang="en-US" sz="2799">
                <a:solidFill>
                  <a:srgbClr val="1B365D"/>
                </a:solidFill>
                <a:latin typeface="DM Sans Bold"/>
              </a:rPr>
              <a:t>Food insecurity is associated with 10 of the costliest and most deadly preventable diseases including: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239250" y="0"/>
            <a:ext cx="9048750" cy="4025329"/>
          </a:xfrm>
          <a:custGeom>
            <a:avLst/>
            <a:gdLst/>
            <a:ahLst/>
            <a:cxnLst/>
            <a:rect r="r" b="b" t="t" l="l"/>
            <a:pathLst>
              <a:path h="4025329" w="9048750">
                <a:moveTo>
                  <a:pt x="0" y="0"/>
                </a:moveTo>
                <a:lnTo>
                  <a:pt x="9048750" y="0"/>
                </a:lnTo>
                <a:lnTo>
                  <a:pt x="9048750" y="4025329"/>
                </a:lnTo>
                <a:lnTo>
                  <a:pt x="0" y="40253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4884" r="0" b="-24884"/>
            </a:stretch>
          </a:blipFill>
        </p:spPr>
      </p:sp>
      <p:sp>
        <p:nvSpPr>
          <p:cNvPr name="AutoShape 3" id="3"/>
          <p:cNvSpPr/>
          <p:nvPr/>
        </p:nvSpPr>
        <p:spPr>
          <a:xfrm>
            <a:off x="0" y="9244012"/>
            <a:ext cx="18288000" cy="0"/>
          </a:xfrm>
          <a:prstGeom prst="line">
            <a:avLst/>
          </a:prstGeom>
          <a:ln cap="flat" w="28575">
            <a:solidFill>
              <a:srgbClr val="FFDC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4" id="4"/>
          <p:cNvSpPr/>
          <p:nvPr/>
        </p:nvSpPr>
        <p:spPr>
          <a:xfrm>
            <a:off x="0" y="4025329"/>
            <a:ext cx="18288000" cy="0"/>
          </a:xfrm>
          <a:prstGeom prst="line">
            <a:avLst/>
          </a:prstGeom>
          <a:ln cap="flat" w="28575">
            <a:solidFill>
              <a:srgbClr val="FFDC00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5" id="5"/>
          <p:cNvGrpSpPr/>
          <p:nvPr/>
        </p:nvGrpSpPr>
        <p:grpSpPr>
          <a:xfrm rot="0">
            <a:off x="9239250" y="4025329"/>
            <a:ext cx="496799" cy="5218683"/>
            <a:chOff x="0" y="0"/>
            <a:chExt cx="333949" cy="35080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33949" cy="3508000"/>
            </a:xfrm>
            <a:custGeom>
              <a:avLst/>
              <a:gdLst/>
              <a:ahLst/>
              <a:cxnLst/>
              <a:rect r="r" b="b" t="t" l="l"/>
              <a:pathLst>
                <a:path h="3508000" w="333949">
                  <a:moveTo>
                    <a:pt x="0" y="0"/>
                  </a:moveTo>
                  <a:lnTo>
                    <a:pt x="333949" y="0"/>
                  </a:lnTo>
                  <a:lnTo>
                    <a:pt x="333949" y="3508000"/>
                  </a:lnTo>
                  <a:lnTo>
                    <a:pt x="0" y="3508000"/>
                  </a:lnTo>
                  <a:close/>
                </a:path>
              </a:pathLst>
            </a:custGeom>
            <a:solidFill>
              <a:srgbClr val="1E8AFF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333949" cy="35651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-118" y="4011042"/>
            <a:ext cx="496799" cy="5232971"/>
            <a:chOff x="0" y="0"/>
            <a:chExt cx="333949" cy="3517604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333949" cy="3517604"/>
            </a:xfrm>
            <a:custGeom>
              <a:avLst/>
              <a:gdLst/>
              <a:ahLst/>
              <a:cxnLst/>
              <a:rect r="r" b="b" t="t" l="l"/>
              <a:pathLst>
                <a:path h="3517604" w="333949">
                  <a:moveTo>
                    <a:pt x="0" y="0"/>
                  </a:moveTo>
                  <a:lnTo>
                    <a:pt x="333949" y="0"/>
                  </a:lnTo>
                  <a:lnTo>
                    <a:pt x="333949" y="3517604"/>
                  </a:lnTo>
                  <a:lnTo>
                    <a:pt x="0" y="3517604"/>
                  </a:lnTo>
                  <a:close/>
                </a:path>
              </a:pathLst>
            </a:custGeom>
            <a:solidFill>
              <a:srgbClr val="1E8AFF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57150"/>
              <a:ext cx="333949" cy="357475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0" y="1028700"/>
            <a:ext cx="7349034" cy="1631876"/>
            <a:chOff x="0" y="0"/>
            <a:chExt cx="4940022" cy="1096947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4940022" cy="1096947"/>
            </a:xfrm>
            <a:custGeom>
              <a:avLst/>
              <a:gdLst/>
              <a:ahLst/>
              <a:cxnLst/>
              <a:rect r="r" b="b" t="t" l="l"/>
              <a:pathLst>
                <a:path h="1096947" w="4940022">
                  <a:moveTo>
                    <a:pt x="0" y="0"/>
                  </a:moveTo>
                  <a:lnTo>
                    <a:pt x="4940022" y="0"/>
                  </a:lnTo>
                  <a:lnTo>
                    <a:pt x="4940022" y="1096947"/>
                  </a:lnTo>
                  <a:lnTo>
                    <a:pt x="0" y="1096947"/>
                  </a:lnTo>
                  <a:close/>
                </a:path>
              </a:pathLst>
            </a:custGeom>
            <a:solidFill>
              <a:srgbClr val="1E8AFF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57150"/>
              <a:ext cx="4940022" cy="115409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14" id="14"/>
          <p:cNvSpPr txBox="true"/>
          <p:nvPr/>
        </p:nvSpPr>
        <p:spPr>
          <a:xfrm rot="0">
            <a:off x="1726969" y="1660170"/>
            <a:ext cx="5351752" cy="3975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080"/>
              </a:lnSpc>
            </a:pPr>
            <a:r>
              <a:rPr lang="en-US" sz="2800">
                <a:solidFill>
                  <a:srgbClr val="FFFFFF"/>
                </a:solidFill>
                <a:latin typeface="DM Sans Bold"/>
              </a:rPr>
              <a:t>Increased Risk</a:t>
            </a:r>
          </a:p>
        </p:txBody>
      </p:sp>
      <p:grpSp>
        <p:nvGrpSpPr>
          <p:cNvPr name="Group 15" id="15"/>
          <p:cNvGrpSpPr/>
          <p:nvPr/>
        </p:nvGrpSpPr>
        <p:grpSpPr>
          <a:xfrm rot="0">
            <a:off x="822297" y="1479750"/>
            <a:ext cx="658126" cy="729777"/>
            <a:chOff x="0" y="0"/>
            <a:chExt cx="877501" cy="973036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877501" cy="973036"/>
            </a:xfrm>
            <a:custGeom>
              <a:avLst/>
              <a:gdLst/>
              <a:ahLst/>
              <a:cxnLst/>
              <a:rect r="r" b="b" t="t" l="l"/>
              <a:pathLst>
                <a:path h="973036" w="877501">
                  <a:moveTo>
                    <a:pt x="0" y="0"/>
                  </a:moveTo>
                  <a:lnTo>
                    <a:pt x="877501" y="0"/>
                  </a:lnTo>
                  <a:lnTo>
                    <a:pt x="877501" y="973036"/>
                  </a:lnTo>
                  <a:lnTo>
                    <a:pt x="0" y="9730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180950" y="387665"/>
              <a:ext cx="515602" cy="453815"/>
            </a:xfrm>
            <a:custGeom>
              <a:avLst/>
              <a:gdLst/>
              <a:ahLst/>
              <a:cxnLst/>
              <a:rect r="r" b="b" t="t" l="l"/>
              <a:pathLst>
                <a:path h="453815" w="515602">
                  <a:moveTo>
                    <a:pt x="0" y="0"/>
                  </a:moveTo>
                  <a:lnTo>
                    <a:pt x="515602" y="0"/>
                  </a:lnTo>
                  <a:lnTo>
                    <a:pt x="515602" y="453815"/>
                  </a:lnTo>
                  <a:lnTo>
                    <a:pt x="0" y="4538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18" id="18"/>
          <p:cNvSpPr txBox="true"/>
          <p:nvPr/>
        </p:nvSpPr>
        <p:spPr>
          <a:xfrm rot="0">
            <a:off x="891864" y="4839717"/>
            <a:ext cx="7952203" cy="36925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755646" indent="-377823" lvl="1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1B365D"/>
                </a:solidFill>
                <a:latin typeface="DM Sans"/>
              </a:rPr>
              <a:t>Diabetes – adults who experience food insecurity are 2-3 times more likely to develop type 2 diabetes.</a:t>
            </a:r>
          </a:p>
          <a:p>
            <a:pPr marL="755646" indent="-377823" lvl="1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1B365D"/>
                </a:solidFill>
                <a:latin typeface="DM Sans"/>
              </a:rPr>
              <a:t>Hypertension – adults from food insecure households had a 21% higher risk of HTN.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9969090" y="4755071"/>
            <a:ext cx="7952203" cy="36925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755646" indent="-377823" lvl="1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1B365D"/>
                </a:solidFill>
                <a:latin typeface="DM Sans"/>
              </a:rPr>
              <a:t>Gestational Diabetes – adults are 50% more likely to develop gestational diabetes.</a:t>
            </a:r>
          </a:p>
          <a:p>
            <a:pPr marL="755646" indent="-377823" lvl="1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1B365D"/>
                </a:solidFill>
                <a:latin typeface="DM Sans"/>
              </a:rPr>
              <a:t>Certain Cancers – higher gastrointestinal cancer risk and higher risk of reproductive cancer.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122937" y="1803496"/>
            <a:ext cx="4706800" cy="4782466"/>
            <a:chOff x="0" y="0"/>
            <a:chExt cx="6275733" cy="6376622"/>
          </a:xfrm>
        </p:grpSpPr>
        <p:grpSp>
          <p:nvGrpSpPr>
            <p:cNvPr name="Group 3" id="3"/>
            <p:cNvGrpSpPr/>
            <p:nvPr/>
          </p:nvGrpSpPr>
          <p:grpSpPr>
            <a:xfrm rot="0">
              <a:off x="0" y="0"/>
              <a:ext cx="6275733" cy="6376622"/>
              <a:chOff x="0" y="0"/>
              <a:chExt cx="1239651" cy="1259580"/>
            </a:xfrm>
          </p:grpSpPr>
          <p:sp>
            <p:nvSpPr>
              <p:cNvPr name="Freeform 4" id="4"/>
              <p:cNvSpPr/>
              <p:nvPr/>
            </p:nvSpPr>
            <p:spPr>
              <a:xfrm flipH="false" flipV="false" rot="0">
                <a:off x="0" y="0"/>
                <a:ext cx="1239651" cy="1259580"/>
              </a:xfrm>
              <a:custGeom>
                <a:avLst/>
                <a:gdLst/>
                <a:ahLst/>
                <a:cxnLst/>
                <a:rect r="r" b="b" t="t" l="l"/>
                <a:pathLst>
                  <a:path h="1259580" w="1239651">
                    <a:moveTo>
                      <a:pt x="0" y="0"/>
                    </a:moveTo>
                    <a:lnTo>
                      <a:pt x="1239651" y="0"/>
                    </a:lnTo>
                    <a:lnTo>
                      <a:pt x="1239651" y="1259580"/>
                    </a:lnTo>
                    <a:lnTo>
                      <a:pt x="0" y="1259580"/>
                    </a:lnTo>
                    <a:close/>
                  </a:path>
                </a:pathLst>
              </a:custGeom>
              <a:solidFill>
                <a:srgbClr val="1E8AFF"/>
              </a:solidFill>
            </p:spPr>
          </p:sp>
          <p:sp>
            <p:nvSpPr>
              <p:cNvPr name="TextBox 5" id="5"/>
              <p:cNvSpPr txBox="true"/>
              <p:nvPr/>
            </p:nvSpPr>
            <p:spPr>
              <a:xfrm>
                <a:off x="0" y="-47625"/>
                <a:ext cx="1239651" cy="130720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796"/>
                  </a:lnSpc>
                </a:pPr>
              </a:p>
            </p:txBody>
          </p:sp>
        </p:grpSp>
        <p:sp>
          <p:nvSpPr>
            <p:cNvPr name="Freeform 6" id="6"/>
            <p:cNvSpPr/>
            <p:nvPr/>
          </p:nvSpPr>
          <p:spPr>
            <a:xfrm flipH="false" flipV="false" rot="0">
              <a:off x="232471" y="198039"/>
              <a:ext cx="5810790" cy="5980543"/>
            </a:xfrm>
            <a:custGeom>
              <a:avLst/>
              <a:gdLst/>
              <a:ahLst/>
              <a:cxnLst/>
              <a:rect r="r" b="b" t="t" l="l"/>
              <a:pathLst>
                <a:path h="5980543" w="5810790">
                  <a:moveTo>
                    <a:pt x="0" y="0"/>
                  </a:moveTo>
                  <a:lnTo>
                    <a:pt x="5810790" y="0"/>
                  </a:lnTo>
                  <a:lnTo>
                    <a:pt x="5810790" y="5980543"/>
                  </a:lnTo>
                  <a:lnTo>
                    <a:pt x="0" y="59805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14774" r="0" b="-14774"/>
              </a:stretch>
            </a:blipFill>
          </p:spPr>
        </p:sp>
      </p:grpSp>
      <p:sp>
        <p:nvSpPr>
          <p:cNvPr name="TextBox 7" id="7"/>
          <p:cNvSpPr txBox="true"/>
          <p:nvPr/>
        </p:nvSpPr>
        <p:spPr>
          <a:xfrm rot="0">
            <a:off x="1358015" y="6881670"/>
            <a:ext cx="6236643" cy="7124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1B365D"/>
                </a:solidFill>
                <a:latin typeface="DM Sans Bold"/>
              </a:rPr>
              <a:t>LAUREN BATEY, MS, RDN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7719297" y="2756136"/>
            <a:ext cx="8621867" cy="27724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04518" indent="-302259" lvl="1">
              <a:lnSpc>
                <a:spcPts val="4479"/>
              </a:lnSpc>
              <a:buFont typeface="Arial"/>
              <a:buChar char="•"/>
            </a:pPr>
            <a:r>
              <a:rPr lang="en-US" sz="2799">
                <a:solidFill>
                  <a:srgbClr val="1B365D"/>
                </a:solidFill>
                <a:latin typeface="DM Sans"/>
              </a:rPr>
              <a:t>Recent graduate from the Department of Dietetics and Human Nutrition</a:t>
            </a:r>
          </a:p>
          <a:p>
            <a:pPr marL="604518" indent="-302259" lvl="1">
              <a:lnSpc>
                <a:spcPts val="4479"/>
              </a:lnSpc>
              <a:buFont typeface="Arial"/>
              <a:buChar char="•"/>
            </a:pPr>
            <a:r>
              <a:rPr lang="en-US" sz="2799">
                <a:solidFill>
                  <a:srgbClr val="1B365D"/>
                </a:solidFill>
                <a:latin typeface="DM Sans"/>
              </a:rPr>
              <a:t>Background in international marketing</a:t>
            </a:r>
          </a:p>
          <a:p>
            <a:pPr marL="604518" indent="-302259" lvl="1">
              <a:lnSpc>
                <a:spcPts val="4479"/>
              </a:lnSpc>
              <a:buFont typeface="Arial"/>
              <a:buChar char="•"/>
            </a:pPr>
            <a:r>
              <a:rPr lang="en-US" sz="2799">
                <a:solidFill>
                  <a:srgbClr val="1B365D"/>
                </a:solidFill>
                <a:latin typeface="DM Sans"/>
              </a:rPr>
              <a:t>Research focus: food insecurity, culture, and Appalachia</a:t>
            </a:r>
          </a:p>
        </p:txBody>
      </p:sp>
      <p:sp>
        <p:nvSpPr>
          <p:cNvPr name="AutoShape 9" id="9"/>
          <p:cNvSpPr/>
          <p:nvPr/>
        </p:nvSpPr>
        <p:spPr>
          <a:xfrm rot="0">
            <a:off x="0" y="9229725"/>
            <a:ext cx="18288000" cy="0"/>
          </a:xfrm>
          <a:prstGeom prst="line">
            <a:avLst/>
          </a:prstGeom>
          <a:ln cap="flat" w="28575">
            <a:solidFill>
              <a:srgbClr val="FFDC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0" id="10"/>
          <p:cNvSpPr/>
          <p:nvPr/>
        </p:nvSpPr>
        <p:spPr>
          <a:xfrm rot="0">
            <a:off x="0" y="1000125"/>
            <a:ext cx="18288000" cy="0"/>
          </a:xfrm>
          <a:prstGeom prst="line">
            <a:avLst/>
          </a:prstGeom>
          <a:ln cap="flat" w="28575">
            <a:solidFill>
              <a:srgbClr val="FFDC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1" id="11"/>
          <p:cNvSpPr/>
          <p:nvPr/>
        </p:nvSpPr>
        <p:spPr>
          <a:xfrm rot="-5400000">
            <a:off x="12101512" y="5129212"/>
            <a:ext cx="10287000" cy="0"/>
          </a:xfrm>
          <a:prstGeom prst="line">
            <a:avLst/>
          </a:prstGeom>
          <a:ln cap="flat" w="28575">
            <a:solidFill>
              <a:srgbClr val="FFDC00"/>
            </a:solidFill>
            <a:prstDash val="solid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96" r="0" b="-9296"/>
            </a:stretch>
          </a:blipFill>
        </p:spPr>
      </p:sp>
      <p:sp>
        <p:nvSpPr>
          <p:cNvPr name="AutoShape 3" id="3"/>
          <p:cNvSpPr/>
          <p:nvPr/>
        </p:nvSpPr>
        <p:spPr>
          <a:xfrm>
            <a:off x="0" y="4858129"/>
            <a:ext cx="18288000" cy="0"/>
          </a:xfrm>
          <a:prstGeom prst="line">
            <a:avLst/>
          </a:prstGeom>
          <a:ln cap="flat" w="57150">
            <a:solidFill>
              <a:srgbClr val="FFDC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4" id="4"/>
          <p:cNvSpPr/>
          <p:nvPr/>
        </p:nvSpPr>
        <p:spPr>
          <a:xfrm>
            <a:off x="0" y="1295700"/>
            <a:ext cx="18288000" cy="0"/>
          </a:xfrm>
          <a:prstGeom prst="line">
            <a:avLst/>
          </a:prstGeom>
          <a:ln cap="flat" w="57150">
            <a:solidFill>
              <a:srgbClr val="FFDC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5" id="5"/>
          <p:cNvSpPr txBox="true"/>
          <p:nvPr/>
        </p:nvSpPr>
        <p:spPr>
          <a:xfrm rot="0">
            <a:off x="0" y="6337615"/>
            <a:ext cx="18288000" cy="19324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581"/>
              </a:lnSpc>
            </a:pPr>
            <a:r>
              <a:rPr lang="en-US" sz="14581">
                <a:solidFill>
                  <a:srgbClr val="1B365D"/>
                </a:solidFill>
                <a:latin typeface="DM Sans Bold"/>
              </a:rPr>
              <a:t>FOOD IS MEDICINE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445930" y="1744680"/>
            <a:ext cx="17140841" cy="2914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6399">
                <a:solidFill>
                  <a:srgbClr val="1E8AFF"/>
                </a:solidFill>
                <a:latin typeface="DM Sans"/>
              </a:rPr>
              <a:t>Efforts to combat both food insecurity and its associated poor health outcomes led to the development of: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0" y="9229725"/>
            <a:ext cx="18288000" cy="0"/>
          </a:xfrm>
          <a:prstGeom prst="line">
            <a:avLst/>
          </a:prstGeom>
          <a:ln cap="flat" w="28575">
            <a:solidFill>
              <a:srgbClr val="FFDC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3" id="3"/>
          <p:cNvSpPr/>
          <p:nvPr/>
        </p:nvSpPr>
        <p:spPr>
          <a:xfrm rot="0">
            <a:off x="0" y="1000125"/>
            <a:ext cx="18288000" cy="0"/>
          </a:xfrm>
          <a:prstGeom prst="line">
            <a:avLst/>
          </a:prstGeom>
          <a:ln cap="flat" w="28575">
            <a:solidFill>
              <a:srgbClr val="FFDC00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4" id="4"/>
          <p:cNvGrpSpPr/>
          <p:nvPr/>
        </p:nvGrpSpPr>
        <p:grpSpPr>
          <a:xfrm rot="0">
            <a:off x="0" y="4933950"/>
            <a:ext cx="1028700" cy="4310063"/>
            <a:chOff x="0" y="0"/>
            <a:chExt cx="1431218" cy="5996538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431218" cy="5996538"/>
            </a:xfrm>
            <a:custGeom>
              <a:avLst/>
              <a:gdLst/>
              <a:ahLst/>
              <a:cxnLst/>
              <a:rect r="r" b="b" t="t" l="l"/>
              <a:pathLst>
                <a:path h="5996538" w="1431218">
                  <a:moveTo>
                    <a:pt x="0" y="0"/>
                  </a:moveTo>
                  <a:lnTo>
                    <a:pt x="1431218" y="0"/>
                  </a:lnTo>
                  <a:lnTo>
                    <a:pt x="1431218" y="5996538"/>
                  </a:lnTo>
                  <a:lnTo>
                    <a:pt x="0" y="5996538"/>
                  </a:lnTo>
                  <a:close/>
                </a:path>
              </a:pathLst>
            </a:custGeom>
            <a:solidFill>
              <a:srgbClr val="1E8AFF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57150"/>
              <a:ext cx="1431218" cy="605368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AutoShape 7" id="7"/>
          <p:cNvSpPr/>
          <p:nvPr/>
        </p:nvSpPr>
        <p:spPr>
          <a:xfrm flipV="true">
            <a:off x="1028700" y="1028700"/>
            <a:ext cx="0" cy="3905250"/>
          </a:xfrm>
          <a:prstGeom prst="line">
            <a:avLst/>
          </a:prstGeom>
          <a:ln cap="flat" w="28575">
            <a:solidFill>
              <a:srgbClr val="FFDC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8" id="8"/>
          <p:cNvSpPr/>
          <p:nvPr/>
        </p:nvSpPr>
        <p:spPr>
          <a:xfrm flipV="true">
            <a:off x="10466813" y="1014412"/>
            <a:ext cx="0" cy="8229600"/>
          </a:xfrm>
          <a:prstGeom prst="line">
            <a:avLst/>
          </a:prstGeom>
          <a:ln cap="flat" w="28575">
            <a:solidFill>
              <a:srgbClr val="FFDC00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9" id="9"/>
          <p:cNvGrpSpPr/>
          <p:nvPr/>
        </p:nvGrpSpPr>
        <p:grpSpPr>
          <a:xfrm rot="0">
            <a:off x="0" y="1028700"/>
            <a:ext cx="7349034" cy="1631876"/>
            <a:chOff x="0" y="0"/>
            <a:chExt cx="4940022" cy="1096947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4940022" cy="1096947"/>
            </a:xfrm>
            <a:custGeom>
              <a:avLst/>
              <a:gdLst/>
              <a:ahLst/>
              <a:cxnLst/>
              <a:rect r="r" b="b" t="t" l="l"/>
              <a:pathLst>
                <a:path h="1096947" w="4940022">
                  <a:moveTo>
                    <a:pt x="0" y="0"/>
                  </a:moveTo>
                  <a:lnTo>
                    <a:pt x="4940022" y="0"/>
                  </a:lnTo>
                  <a:lnTo>
                    <a:pt x="4940022" y="1096947"/>
                  </a:lnTo>
                  <a:lnTo>
                    <a:pt x="0" y="1096947"/>
                  </a:lnTo>
                  <a:close/>
                </a:path>
              </a:pathLst>
            </a:custGeom>
            <a:solidFill>
              <a:srgbClr val="1E8AFF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57150"/>
              <a:ext cx="4940022" cy="115409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514350" y="1479750"/>
            <a:ext cx="658126" cy="729777"/>
            <a:chOff x="0" y="0"/>
            <a:chExt cx="877501" cy="973036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77501" cy="973036"/>
            </a:xfrm>
            <a:custGeom>
              <a:avLst/>
              <a:gdLst/>
              <a:ahLst/>
              <a:cxnLst/>
              <a:rect r="r" b="b" t="t" l="l"/>
              <a:pathLst>
                <a:path h="973036" w="877501">
                  <a:moveTo>
                    <a:pt x="0" y="0"/>
                  </a:moveTo>
                  <a:lnTo>
                    <a:pt x="877501" y="0"/>
                  </a:lnTo>
                  <a:lnTo>
                    <a:pt x="877501" y="973036"/>
                  </a:lnTo>
                  <a:lnTo>
                    <a:pt x="0" y="9730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180950" y="387665"/>
              <a:ext cx="515602" cy="453815"/>
            </a:xfrm>
            <a:custGeom>
              <a:avLst/>
              <a:gdLst/>
              <a:ahLst/>
              <a:cxnLst/>
              <a:rect r="r" b="b" t="t" l="l"/>
              <a:pathLst>
                <a:path h="453815" w="515602">
                  <a:moveTo>
                    <a:pt x="0" y="0"/>
                  </a:moveTo>
                  <a:lnTo>
                    <a:pt x="515602" y="0"/>
                  </a:lnTo>
                  <a:lnTo>
                    <a:pt x="515602" y="453815"/>
                  </a:lnTo>
                  <a:lnTo>
                    <a:pt x="0" y="4538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15" id="15"/>
          <p:cNvSpPr txBox="true"/>
          <p:nvPr/>
        </p:nvSpPr>
        <p:spPr>
          <a:xfrm rot="0">
            <a:off x="1364108" y="1660170"/>
            <a:ext cx="5646577" cy="3975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080"/>
              </a:lnSpc>
            </a:pPr>
            <a:r>
              <a:rPr lang="en-US" sz="2800">
                <a:solidFill>
                  <a:srgbClr val="FFFFFF"/>
                </a:solidFill>
                <a:latin typeface="DM Sans Bold"/>
              </a:rPr>
              <a:t>One Approach to Help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0814476" y="1448816"/>
            <a:ext cx="6897977" cy="72941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561339" indent="-280669" lvl="1">
              <a:lnSpc>
                <a:spcPts val="4185"/>
              </a:lnSpc>
              <a:buFont typeface="Arial"/>
              <a:buChar char="•"/>
            </a:pPr>
            <a:r>
              <a:rPr lang="en-US" sz="2599">
                <a:solidFill>
                  <a:srgbClr val="1B365D"/>
                </a:solidFill>
                <a:latin typeface="DM Sans"/>
              </a:rPr>
              <a:t>A proactive, patient centered approach to improving chronic disease through diet. </a:t>
            </a:r>
          </a:p>
          <a:p>
            <a:pPr marL="561339" indent="-280669" lvl="1">
              <a:lnSpc>
                <a:spcPts val="4185"/>
              </a:lnSpc>
              <a:buFont typeface="Arial"/>
              <a:buChar char="•"/>
            </a:pPr>
            <a:r>
              <a:rPr lang="en-US" sz="2599">
                <a:solidFill>
                  <a:srgbClr val="1B365D"/>
                </a:solidFill>
                <a:latin typeface="DM Sans"/>
              </a:rPr>
              <a:t>Recognition that the food we eat impacts nearly every aspect of our health.</a:t>
            </a:r>
          </a:p>
          <a:p>
            <a:pPr marL="561339" indent="-280669" lvl="1">
              <a:lnSpc>
                <a:spcPts val="4185"/>
              </a:lnSpc>
              <a:buFont typeface="Arial"/>
              <a:buChar char="•"/>
            </a:pPr>
            <a:r>
              <a:rPr lang="en-US" sz="2599">
                <a:solidFill>
                  <a:srgbClr val="1B365D"/>
                </a:solidFill>
                <a:latin typeface="DM Sans"/>
              </a:rPr>
              <a:t>Simultaneous acknowledgement of the negative impacts of food insecurity.</a:t>
            </a:r>
          </a:p>
          <a:p>
            <a:pPr marL="561339" indent="-280669" lvl="1">
              <a:lnSpc>
                <a:spcPts val="4185"/>
              </a:lnSpc>
              <a:buFont typeface="Arial"/>
              <a:buChar char="•"/>
            </a:pPr>
            <a:r>
              <a:rPr lang="en-US" sz="2599">
                <a:solidFill>
                  <a:srgbClr val="1B365D"/>
                </a:solidFill>
                <a:latin typeface="DM Sans Bold"/>
              </a:rPr>
              <a:t>Food is Medicine interventions consist of nutritious foods that are tailored to meet specific dietary needs of individuals living with or at risk for serious health conditions affected by diet.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0">
            <a:off x="1076325" y="3128673"/>
            <a:ext cx="9200492" cy="5632954"/>
          </a:xfrm>
          <a:custGeom>
            <a:avLst/>
            <a:gdLst/>
            <a:ahLst/>
            <a:cxnLst/>
            <a:rect r="r" b="b" t="t" l="l"/>
            <a:pathLst>
              <a:path h="5632954" w="9200492">
                <a:moveTo>
                  <a:pt x="0" y="0"/>
                </a:moveTo>
                <a:lnTo>
                  <a:pt x="9200492" y="0"/>
                </a:lnTo>
                <a:lnTo>
                  <a:pt x="9200492" y="5632955"/>
                </a:lnTo>
                <a:lnTo>
                  <a:pt x="0" y="563295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295944" y="4969912"/>
            <a:ext cx="8268718" cy="42652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582928" indent="-291464" lvl="1">
              <a:lnSpc>
                <a:spcPts val="3779"/>
              </a:lnSpc>
              <a:buFont typeface="Arial"/>
              <a:buChar char="•"/>
            </a:pPr>
            <a:r>
              <a:rPr lang="en-US" sz="2699">
                <a:solidFill>
                  <a:srgbClr val="1B365D"/>
                </a:solidFill>
                <a:latin typeface="DM Sans"/>
              </a:rPr>
              <a:t>The White House endorsed the Food is Medicine (FiM) movement into the September 2022 National Strategy, during the White House Conference on Hunger, Nutrition, and Health.</a:t>
            </a:r>
          </a:p>
          <a:p>
            <a:pPr marL="582928" indent="-291464" lvl="1">
              <a:lnSpc>
                <a:spcPts val="3779"/>
              </a:lnSpc>
              <a:buFont typeface="Arial"/>
              <a:buChar char="•"/>
            </a:pPr>
            <a:r>
              <a:rPr lang="en-US" sz="2699">
                <a:solidFill>
                  <a:srgbClr val="1B365D"/>
                </a:solidFill>
                <a:latin typeface="DM Sans"/>
              </a:rPr>
              <a:t>The administration recommended expanding FiM interventions to Medicaid recipients, with 5 states (AR, MA, NJ, OR, and WA) already receiving approval from CMS.</a:t>
            </a:r>
          </a:p>
          <a:p>
            <a:pPr marL="582928" indent="-291464" lvl="1">
              <a:lnSpc>
                <a:spcPts val="3779"/>
              </a:lnSpc>
              <a:buFont typeface="Arial"/>
              <a:buChar char="•"/>
            </a:pPr>
            <a:r>
              <a:rPr lang="en-US" sz="2699">
                <a:solidFill>
                  <a:srgbClr val="1B365D"/>
                </a:solidFill>
                <a:latin typeface="DM Sans"/>
              </a:rPr>
              <a:t>All 5 also include education and counseling.</a:t>
            </a:r>
          </a:p>
        </p:txBody>
      </p:sp>
      <p:sp>
        <p:nvSpPr>
          <p:cNvPr name="AutoShape 3" id="3"/>
          <p:cNvSpPr/>
          <p:nvPr/>
        </p:nvSpPr>
        <p:spPr>
          <a:xfrm>
            <a:off x="0" y="4641299"/>
            <a:ext cx="18288000" cy="0"/>
          </a:xfrm>
          <a:prstGeom prst="line">
            <a:avLst/>
          </a:prstGeom>
          <a:ln cap="flat" w="28575">
            <a:solidFill>
              <a:srgbClr val="FFDC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4" id="4"/>
          <p:cNvSpPr/>
          <p:nvPr/>
        </p:nvSpPr>
        <p:spPr>
          <a:xfrm>
            <a:off x="9129713" y="4641299"/>
            <a:ext cx="14287" cy="5645701"/>
          </a:xfrm>
          <a:prstGeom prst="line">
            <a:avLst/>
          </a:prstGeom>
          <a:ln cap="flat" w="28575">
            <a:solidFill>
              <a:srgbClr val="FFDC00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5" id="5"/>
          <p:cNvGrpSpPr/>
          <p:nvPr/>
        </p:nvGrpSpPr>
        <p:grpSpPr>
          <a:xfrm rot="0">
            <a:off x="0" y="1028700"/>
            <a:ext cx="5567538" cy="1631876"/>
            <a:chOff x="0" y="0"/>
            <a:chExt cx="3742500" cy="109694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742500" cy="1096947"/>
            </a:xfrm>
            <a:custGeom>
              <a:avLst/>
              <a:gdLst/>
              <a:ahLst/>
              <a:cxnLst/>
              <a:rect r="r" b="b" t="t" l="l"/>
              <a:pathLst>
                <a:path h="1096947" w="3742500">
                  <a:moveTo>
                    <a:pt x="0" y="0"/>
                  </a:moveTo>
                  <a:lnTo>
                    <a:pt x="3742500" y="0"/>
                  </a:lnTo>
                  <a:lnTo>
                    <a:pt x="3742500" y="1096947"/>
                  </a:lnTo>
                  <a:lnTo>
                    <a:pt x="0" y="1096947"/>
                  </a:lnTo>
                  <a:close/>
                </a:path>
              </a:pathLst>
            </a:custGeom>
            <a:solidFill>
              <a:srgbClr val="1E8AFF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3742500" cy="115409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1334180" y="1660170"/>
            <a:ext cx="4037942" cy="3975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080"/>
              </a:lnSpc>
            </a:pPr>
            <a:r>
              <a:rPr lang="en-US" sz="2800">
                <a:solidFill>
                  <a:srgbClr val="FFFFFF"/>
                </a:solidFill>
                <a:latin typeface="DM Sans Bold"/>
              </a:rPr>
              <a:t>Legislative Efforts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480637" y="1479750"/>
            <a:ext cx="658126" cy="729777"/>
            <a:chOff x="0" y="0"/>
            <a:chExt cx="877501" cy="973036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77501" cy="973036"/>
            </a:xfrm>
            <a:custGeom>
              <a:avLst/>
              <a:gdLst/>
              <a:ahLst/>
              <a:cxnLst/>
              <a:rect r="r" b="b" t="t" l="l"/>
              <a:pathLst>
                <a:path h="973036" w="877501">
                  <a:moveTo>
                    <a:pt x="0" y="0"/>
                  </a:moveTo>
                  <a:lnTo>
                    <a:pt x="877501" y="0"/>
                  </a:lnTo>
                  <a:lnTo>
                    <a:pt x="877501" y="973036"/>
                  </a:lnTo>
                  <a:lnTo>
                    <a:pt x="0" y="9730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180950" y="387665"/>
              <a:ext cx="515602" cy="453815"/>
            </a:xfrm>
            <a:custGeom>
              <a:avLst/>
              <a:gdLst/>
              <a:ahLst/>
              <a:cxnLst/>
              <a:rect r="r" b="b" t="t" l="l"/>
              <a:pathLst>
                <a:path h="453815" w="515602">
                  <a:moveTo>
                    <a:pt x="0" y="0"/>
                  </a:moveTo>
                  <a:lnTo>
                    <a:pt x="515602" y="0"/>
                  </a:lnTo>
                  <a:lnTo>
                    <a:pt x="515602" y="453815"/>
                  </a:lnTo>
                  <a:lnTo>
                    <a:pt x="0" y="4538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9892657" y="5208037"/>
            <a:ext cx="7592793" cy="37890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582928" indent="-291464" lvl="1">
              <a:lnSpc>
                <a:spcPts val="3779"/>
              </a:lnSpc>
              <a:buFont typeface="Arial"/>
              <a:buChar char="•"/>
            </a:pPr>
            <a:r>
              <a:rPr lang="en-US" sz="2699">
                <a:solidFill>
                  <a:srgbClr val="1B365D"/>
                </a:solidFill>
                <a:latin typeface="DM Sans"/>
              </a:rPr>
              <a:t>USDA administers  the Gus Schumacher Nutrition Incentive Program (GusNIP) for produce prescription.</a:t>
            </a:r>
          </a:p>
          <a:p>
            <a:pPr marL="582928" indent="-291464" lvl="1">
              <a:lnSpc>
                <a:spcPts val="3779"/>
              </a:lnSpc>
              <a:buFont typeface="Arial"/>
              <a:buChar char="•"/>
            </a:pPr>
            <a:r>
              <a:rPr lang="en-US" sz="2699">
                <a:solidFill>
                  <a:srgbClr val="1B365D"/>
                </a:solidFill>
                <a:latin typeface="DM Sans"/>
              </a:rPr>
              <a:t>The Department of Veterans Affairs and Indian Health Service are launching produce prescription programs.</a:t>
            </a:r>
          </a:p>
          <a:p>
            <a:pPr marL="582928" indent="-291464" lvl="1">
              <a:lnSpc>
                <a:spcPts val="3779"/>
              </a:lnSpc>
              <a:buFont typeface="Arial"/>
              <a:buChar char="•"/>
            </a:pPr>
            <a:r>
              <a:rPr lang="en-US" sz="2699">
                <a:solidFill>
                  <a:srgbClr val="1B365D"/>
                </a:solidFill>
                <a:latin typeface="DM Sans"/>
              </a:rPr>
              <a:t>NIH and CDC are looking at FiM grant and research opportunities.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5567538" y="631002"/>
            <a:ext cx="12159677" cy="3630407"/>
          </a:xfrm>
          <a:custGeom>
            <a:avLst/>
            <a:gdLst/>
            <a:ahLst/>
            <a:cxnLst/>
            <a:rect r="r" b="b" t="t" l="l"/>
            <a:pathLst>
              <a:path h="3630407" w="12159677">
                <a:moveTo>
                  <a:pt x="0" y="0"/>
                </a:moveTo>
                <a:lnTo>
                  <a:pt x="12159677" y="0"/>
                </a:lnTo>
                <a:lnTo>
                  <a:pt x="12159677" y="3630408"/>
                </a:lnTo>
                <a:lnTo>
                  <a:pt x="0" y="363040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grpSp>
        <p:nvGrpSpPr>
          <p:cNvPr name="Group 14" id="14"/>
          <p:cNvGrpSpPr/>
          <p:nvPr/>
        </p:nvGrpSpPr>
        <p:grpSpPr>
          <a:xfrm rot="0">
            <a:off x="15410950" y="631002"/>
            <a:ext cx="2316265" cy="735153"/>
            <a:chOff x="0" y="0"/>
            <a:chExt cx="447499" cy="142031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447499" cy="142031"/>
            </a:xfrm>
            <a:custGeom>
              <a:avLst/>
              <a:gdLst/>
              <a:ahLst/>
              <a:cxnLst/>
              <a:rect r="r" b="b" t="t" l="l"/>
              <a:pathLst>
                <a:path h="142031" w="447499">
                  <a:moveTo>
                    <a:pt x="0" y="0"/>
                  </a:moveTo>
                  <a:lnTo>
                    <a:pt x="447499" y="0"/>
                  </a:lnTo>
                  <a:lnTo>
                    <a:pt x="447499" y="142031"/>
                  </a:lnTo>
                  <a:lnTo>
                    <a:pt x="0" y="142031"/>
                  </a:lnTo>
                  <a:close/>
                </a:path>
              </a:pathLst>
            </a:custGeom>
            <a:solidFill>
              <a:srgbClr val="FFDC00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66675"/>
              <a:ext cx="447499" cy="208706"/>
            </a:xfrm>
            <a:prstGeom prst="rect">
              <a:avLst/>
            </a:prstGeom>
          </p:spPr>
          <p:txBody>
            <a:bodyPr anchor="ctr" rtlCol="false" tIns="21641" lIns="21641" bIns="21641" rIns="21641"/>
            <a:lstStyle/>
            <a:p>
              <a:pPr algn="ctr">
                <a:lnSpc>
                  <a:spcPts val="3697"/>
                </a:lnSpc>
              </a:pPr>
            </a:p>
          </p:txBody>
        </p:sp>
      </p:grpSp>
      <p:sp>
        <p:nvSpPr>
          <p:cNvPr name="TextBox 17" id="17"/>
          <p:cNvSpPr txBox="true"/>
          <p:nvPr/>
        </p:nvSpPr>
        <p:spPr>
          <a:xfrm rot="0">
            <a:off x="15907765" y="675046"/>
            <a:ext cx="1322636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1B365D"/>
                </a:solidFill>
                <a:latin typeface="DM Sans Bold"/>
              </a:rPr>
              <a:t>H.R.56</a:t>
            </a:r>
          </a:p>
        </p:txBody>
      </p:sp>
      <p:sp>
        <p:nvSpPr>
          <p:cNvPr name="AutoShape 18" id="18"/>
          <p:cNvSpPr/>
          <p:nvPr/>
        </p:nvSpPr>
        <p:spPr>
          <a:xfrm>
            <a:off x="0" y="9610191"/>
            <a:ext cx="18288000" cy="0"/>
          </a:xfrm>
          <a:prstGeom prst="line">
            <a:avLst/>
          </a:prstGeom>
          <a:ln cap="flat" w="28575">
            <a:solidFill>
              <a:srgbClr val="FFDC00"/>
            </a:solidFill>
            <a:prstDash val="solid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0" y="1000125"/>
            <a:ext cx="18288000" cy="0"/>
          </a:xfrm>
          <a:prstGeom prst="line">
            <a:avLst/>
          </a:prstGeom>
          <a:ln cap="flat" w="28575">
            <a:solidFill>
              <a:srgbClr val="FFDC00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3" id="3"/>
          <p:cNvGrpSpPr/>
          <p:nvPr/>
        </p:nvGrpSpPr>
        <p:grpSpPr>
          <a:xfrm rot="0">
            <a:off x="0" y="4933950"/>
            <a:ext cx="1028700" cy="4310063"/>
            <a:chOff x="0" y="0"/>
            <a:chExt cx="1431218" cy="599653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431218" cy="5996538"/>
            </a:xfrm>
            <a:custGeom>
              <a:avLst/>
              <a:gdLst/>
              <a:ahLst/>
              <a:cxnLst/>
              <a:rect r="r" b="b" t="t" l="l"/>
              <a:pathLst>
                <a:path h="5996538" w="1431218">
                  <a:moveTo>
                    <a:pt x="0" y="0"/>
                  </a:moveTo>
                  <a:lnTo>
                    <a:pt x="1431218" y="0"/>
                  </a:lnTo>
                  <a:lnTo>
                    <a:pt x="1431218" y="5996538"/>
                  </a:lnTo>
                  <a:lnTo>
                    <a:pt x="0" y="5996538"/>
                  </a:lnTo>
                  <a:close/>
                </a:path>
              </a:pathLst>
            </a:custGeom>
            <a:solidFill>
              <a:srgbClr val="1E8A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57150"/>
              <a:ext cx="1431218" cy="605368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AutoShape 6" id="6"/>
          <p:cNvSpPr/>
          <p:nvPr/>
        </p:nvSpPr>
        <p:spPr>
          <a:xfrm flipV="true">
            <a:off x="1028700" y="1028700"/>
            <a:ext cx="0" cy="3905250"/>
          </a:xfrm>
          <a:prstGeom prst="line">
            <a:avLst/>
          </a:prstGeom>
          <a:ln cap="flat" w="28575">
            <a:solidFill>
              <a:srgbClr val="FFDC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7" id="7"/>
          <p:cNvSpPr/>
          <p:nvPr/>
        </p:nvSpPr>
        <p:spPr>
          <a:xfrm flipV="true">
            <a:off x="10466795" y="1014413"/>
            <a:ext cx="18" cy="9394322"/>
          </a:xfrm>
          <a:prstGeom prst="line">
            <a:avLst/>
          </a:prstGeom>
          <a:ln cap="flat" w="28575">
            <a:solidFill>
              <a:srgbClr val="FFDC00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8" id="8"/>
          <p:cNvGrpSpPr/>
          <p:nvPr/>
        </p:nvGrpSpPr>
        <p:grpSpPr>
          <a:xfrm rot="0">
            <a:off x="0" y="1028700"/>
            <a:ext cx="7349034" cy="1631876"/>
            <a:chOff x="0" y="0"/>
            <a:chExt cx="4940022" cy="1096947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4940022" cy="1096947"/>
            </a:xfrm>
            <a:custGeom>
              <a:avLst/>
              <a:gdLst/>
              <a:ahLst/>
              <a:cxnLst/>
              <a:rect r="r" b="b" t="t" l="l"/>
              <a:pathLst>
                <a:path h="1096947" w="4940022">
                  <a:moveTo>
                    <a:pt x="0" y="0"/>
                  </a:moveTo>
                  <a:lnTo>
                    <a:pt x="4940022" y="0"/>
                  </a:lnTo>
                  <a:lnTo>
                    <a:pt x="4940022" y="1096947"/>
                  </a:lnTo>
                  <a:lnTo>
                    <a:pt x="0" y="1096947"/>
                  </a:lnTo>
                  <a:close/>
                </a:path>
              </a:pathLst>
            </a:custGeom>
            <a:solidFill>
              <a:srgbClr val="1E8AFF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57150"/>
              <a:ext cx="4940022" cy="115409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514350" y="1479750"/>
            <a:ext cx="658126" cy="729777"/>
            <a:chOff x="0" y="0"/>
            <a:chExt cx="877501" cy="973036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77501" cy="973036"/>
            </a:xfrm>
            <a:custGeom>
              <a:avLst/>
              <a:gdLst/>
              <a:ahLst/>
              <a:cxnLst/>
              <a:rect r="r" b="b" t="t" l="l"/>
              <a:pathLst>
                <a:path h="973036" w="877501">
                  <a:moveTo>
                    <a:pt x="0" y="0"/>
                  </a:moveTo>
                  <a:lnTo>
                    <a:pt x="877501" y="0"/>
                  </a:lnTo>
                  <a:lnTo>
                    <a:pt x="877501" y="973036"/>
                  </a:lnTo>
                  <a:lnTo>
                    <a:pt x="0" y="9730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180950" y="387665"/>
              <a:ext cx="515602" cy="453815"/>
            </a:xfrm>
            <a:custGeom>
              <a:avLst/>
              <a:gdLst/>
              <a:ahLst/>
              <a:cxnLst/>
              <a:rect r="r" b="b" t="t" l="l"/>
              <a:pathLst>
                <a:path h="453815" w="515602">
                  <a:moveTo>
                    <a:pt x="0" y="0"/>
                  </a:moveTo>
                  <a:lnTo>
                    <a:pt x="515602" y="0"/>
                  </a:lnTo>
                  <a:lnTo>
                    <a:pt x="515602" y="453815"/>
                  </a:lnTo>
                  <a:lnTo>
                    <a:pt x="0" y="4538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14" id="14"/>
          <p:cNvSpPr/>
          <p:nvPr/>
        </p:nvSpPr>
        <p:spPr>
          <a:xfrm flipH="false" flipV="false" rot="0">
            <a:off x="1868527" y="6850919"/>
            <a:ext cx="3810744" cy="2144904"/>
          </a:xfrm>
          <a:custGeom>
            <a:avLst/>
            <a:gdLst/>
            <a:ahLst/>
            <a:cxnLst/>
            <a:rect r="r" b="b" t="t" l="l"/>
            <a:pathLst>
              <a:path h="2144904" w="3810744">
                <a:moveTo>
                  <a:pt x="0" y="0"/>
                </a:moveTo>
                <a:lnTo>
                  <a:pt x="3810744" y="0"/>
                </a:lnTo>
                <a:lnTo>
                  <a:pt x="3810744" y="2144904"/>
                </a:lnTo>
                <a:lnTo>
                  <a:pt x="0" y="214490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grpSp>
        <p:nvGrpSpPr>
          <p:cNvPr name="Group 15" id="15"/>
          <p:cNvGrpSpPr/>
          <p:nvPr/>
        </p:nvGrpSpPr>
        <p:grpSpPr>
          <a:xfrm rot="0">
            <a:off x="1526238" y="3065324"/>
            <a:ext cx="8264822" cy="627586"/>
            <a:chOff x="0" y="0"/>
            <a:chExt cx="2176743" cy="16529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2176743" cy="165290"/>
            </a:xfrm>
            <a:custGeom>
              <a:avLst/>
              <a:gdLst/>
              <a:ahLst/>
              <a:cxnLst/>
              <a:rect r="r" b="b" t="t" l="l"/>
              <a:pathLst>
                <a:path h="165290" w="2176743">
                  <a:moveTo>
                    <a:pt x="0" y="0"/>
                  </a:moveTo>
                  <a:lnTo>
                    <a:pt x="2176743" y="0"/>
                  </a:lnTo>
                  <a:lnTo>
                    <a:pt x="2176743" y="165290"/>
                  </a:lnTo>
                  <a:lnTo>
                    <a:pt x="0" y="165290"/>
                  </a:lnTo>
                  <a:close/>
                </a:path>
              </a:pathLst>
            </a:custGeom>
            <a:solidFill>
              <a:srgbClr val="1E8AFF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66675"/>
              <a:ext cx="2176743" cy="23196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97"/>
                </a:lnSpc>
              </a:pPr>
            </a:p>
          </p:txBody>
        </p:sp>
      </p:grpSp>
      <p:sp>
        <p:nvSpPr>
          <p:cNvPr name="Freeform 18" id="18"/>
          <p:cNvSpPr/>
          <p:nvPr/>
        </p:nvSpPr>
        <p:spPr>
          <a:xfrm flipH="false" flipV="false" rot="0">
            <a:off x="10804951" y="2107336"/>
            <a:ext cx="7162872" cy="1660518"/>
          </a:xfrm>
          <a:custGeom>
            <a:avLst/>
            <a:gdLst/>
            <a:ahLst/>
            <a:cxnLst/>
            <a:rect r="r" b="b" t="t" l="l"/>
            <a:pathLst>
              <a:path h="1660518" w="7162872">
                <a:moveTo>
                  <a:pt x="0" y="0"/>
                </a:moveTo>
                <a:lnTo>
                  <a:pt x="7162872" y="0"/>
                </a:lnTo>
                <a:lnTo>
                  <a:pt x="7162872" y="1660519"/>
                </a:lnTo>
                <a:lnTo>
                  <a:pt x="0" y="166051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grpSp>
        <p:nvGrpSpPr>
          <p:cNvPr name="Group 19" id="19"/>
          <p:cNvGrpSpPr/>
          <p:nvPr/>
        </p:nvGrpSpPr>
        <p:grpSpPr>
          <a:xfrm rot="0">
            <a:off x="10804951" y="1479750"/>
            <a:ext cx="7162872" cy="627586"/>
            <a:chOff x="0" y="0"/>
            <a:chExt cx="1886518" cy="16529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1886518" cy="165290"/>
            </a:xfrm>
            <a:custGeom>
              <a:avLst/>
              <a:gdLst/>
              <a:ahLst/>
              <a:cxnLst/>
              <a:rect r="r" b="b" t="t" l="l"/>
              <a:pathLst>
                <a:path h="165290" w="1886518">
                  <a:moveTo>
                    <a:pt x="0" y="0"/>
                  </a:moveTo>
                  <a:lnTo>
                    <a:pt x="1886518" y="0"/>
                  </a:lnTo>
                  <a:lnTo>
                    <a:pt x="1886518" y="165290"/>
                  </a:lnTo>
                  <a:lnTo>
                    <a:pt x="0" y="165290"/>
                  </a:lnTo>
                  <a:close/>
                </a:path>
              </a:pathLst>
            </a:custGeom>
            <a:solidFill>
              <a:srgbClr val="1E8AFF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0" y="-66675"/>
              <a:ext cx="1886518" cy="23196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97"/>
                </a:lnSpc>
              </a:pPr>
            </a:p>
          </p:txBody>
        </p:sp>
      </p:grpSp>
      <p:sp>
        <p:nvSpPr>
          <p:cNvPr name="Freeform 22" id="22"/>
          <p:cNvSpPr/>
          <p:nvPr/>
        </p:nvSpPr>
        <p:spPr>
          <a:xfrm flipH="false" flipV="false" rot="0">
            <a:off x="10804951" y="4465529"/>
            <a:ext cx="6932121" cy="3057295"/>
          </a:xfrm>
          <a:custGeom>
            <a:avLst/>
            <a:gdLst/>
            <a:ahLst/>
            <a:cxnLst/>
            <a:rect r="r" b="b" t="t" l="l"/>
            <a:pathLst>
              <a:path h="3057295" w="6932121">
                <a:moveTo>
                  <a:pt x="0" y="0"/>
                </a:moveTo>
                <a:lnTo>
                  <a:pt x="6932121" y="0"/>
                </a:lnTo>
                <a:lnTo>
                  <a:pt x="6932121" y="3057295"/>
                </a:lnTo>
                <a:lnTo>
                  <a:pt x="0" y="305729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-3815"/>
            </a:stretch>
          </a:blipFill>
        </p:spPr>
      </p:sp>
      <p:sp>
        <p:nvSpPr>
          <p:cNvPr name="AutoShape 23" id="23"/>
          <p:cNvSpPr/>
          <p:nvPr/>
        </p:nvSpPr>
        <p:spPr>
          <a:xfrm>
            <a:off x="10804951" y="4154649"/>
            <a:ext cx="8264822" cy="0"/>
          </a:xfrm>
          <a:prstGeom prst="line">
            <a:avLst/>
          </a:prstGeom>
          <a:ln cap="flat" w="47625">
            <a:solidFill>
              <a:srgbClr val="0033A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24" id="24"/>
          <p:cNvSpPr/>
          <p:nvPr/>
        </p:nvSpPr>
        <p:spPr>
          <a:xfrm flipH="false" flipV="false" rot="0">
            <a:off x="6659500" y="6850919"/>
            <a:ext cx="3131560" cy="2144904"/>
          </a:xfrm>
          <a:custGeom>
            <a:avLst/>
            <a:gdLst/>
            <a:ahLst/>
            <a:cxnLst/>
            <a:rect r="r" b="b" t="t" l="l"/>
            <a:pathLst>
              <a:path h="2144904" w="3131560">
                <a:moveTo>
                  <a:pt x="0" y="0"/>
                </a:moveTo>
                <a:lnTo>
                  <a:pt x="3131561" y="0"/>
                </a:lnTo>
                <a:lnTo>
                  <a:pt x="3131561" y="2144904"/>
                </a:lnTo>
                <a:lnTo>
                  <a:pt x="0" y="214490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10804951" y="7825512"/>
            <a:ext cx="6932121" cy="2583223"/>
          </a:xfrm>
          <a:custGeom>
            <a:avLst/>
            <a:gdLst/>
            <a:ahLst/>
            <a:cxnLst/>
            <a:rect r="r" b="b" t="t" l="l"/>
            <a:pathLst>
              <a:path h="2583223" w="6932121">
                <a:moveTo>
                  <a:pt x="0" y="0"/>
                </a:moveTo>
                <a:lnTo>
                  <a:pt x="6932121" y="0"/>
                </a:lnTo>
                <a:lnTo>
                  <a:pt x="6932121" y="2583223"/>
                </a:lnTo>
                <a:lnTo>
                  <a:pt x="0" y="258322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26" id="26"/>
          <p:cNvSpPr txBox="true"/>
          <p:nvPr/>
        </p:nvSpPr>
        <p:spPr>
          <a:xfrm rot="0">
            <a:off x="1364108" y="1660170"/>
            <a:ext cx="5646577" cy="3975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080"/>
              </a:lnSpc>
            </a:pPr>
            <a:r>
              <a:rPr lang="en-US" sz="2800">
                <a:solidFill>
                  <a:srgbClr val="FFFFFF"/>
                </a:solidFill>
                <a:latin typeface="DM Sans Bold"/>
              </a:rPr>
              <a:t>Initiatives and Trends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546461" y="3014598"/>
            <a:ext cx="8244600" cy="679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FFFFFF"/>
                </a:solidFill>
                <a:latin typeface="DM Sans Bold"/>
              </a:rPr>
              <a:t>COMMERCIAL PARTNERSHIPS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718004" y="3942159"/>
            <a:ext cx="7922534" cy="26130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1B365D"/>
                </a:solidFill>
                <a:latin typeface="DM Sans"/>
              </a:rPr>
              <a:t>The White House conference led to investment of  $8.5 billion to fight hunger and improve health by 2030. This included funds from the Rockefeller Foundation, the American Heart Association, and Kroger to launch a $250 million initiative, aiming to make Food Is Medicine a standard part of healthcare.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1371765" y="1427886"/>
            <a:ext cx="5798493" cy="679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FFFFFF"/>
                </a:solidFill>
                <a:latin typeface="DM Sans Bold"/>
              </a:rPr>
              <a:t>UNIVERSITY INITIATIVES</a:t>
            </a:r>
          </a:p>
        </p:txBody>
      </p:sp>
      <p:sp>
        <p:nvSpPr>
          <p:cNvPr name="AutoShape 30" id="30"/>
          <p:cNvSpPr/>
          <p:nvPr/>
        </p:nvSpPr>
        <p:spPr>
          <a:xfrm>
            <a:off x="10475793" y="4300791"/>
            <a:ext cx="7821187" cy="9991"/>
          </a:xfrm>
          <a:prstGeom prst="line">
            <a:avLst/>
          </a:prstGeom>
          <a:ln cap="flat" w="28575">
            <a:solidFill>
              <a:srgbClr val="FFDC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31" id="31"/>
          <p:cNvSpPr/>
          <p:nvPr/>
        </p:nvSpPr>
        <p:spPr>
          <a:xfrm>
            <a:off x="10466795" y="7658358"/>
            <a:ext cx="7821187" cy="9991"/>
          </a:xfrm>
          <a:prstGeom prst="line">
            <a:avLst/>
          </a:prstGeom>
          <a:ln cap="flat" w="28575">
            <a:solidFill>
              <a:srgbClr val="FFDC00"/>
            </a:solidFill>
            <a:prstDash val="solid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704178" y="1028700"/>
            <a:ext cx="9540834" cy="2349550"/>
            <a:chOff x="0" y="0"/>
            <a:chExt cx="6413350" cy="157936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413350" cy="1579368"/>
            </a:xfrm>
            <a:custGeom>
              <a:avLst/>
              <a:gdLst/>
              <a:ahLst/>
              <a:cxnLst/>
              <a:rect r="r" b="b" t="t" l="l"/>
              <a:pathLst>
                <a:path h="1579368" w="6413350">
                  <a:moveTo>
                    <a:pt x="0" y="0"/>
                  </a:moveTo>
                  <a:lnTo>
                    <a:pt x="6413350" y="0"/>
                  </a:lnTo>
                  <a:lnTo>
                    <a:pt x="6413350" y="1579368"/>
                  </a:lnTo>
                  <a:lnTo>
                    <a:pt x="0" y="1579368"/>
                  </a:lnTo>
                  <a:close/>
                </a:path>
              </a:pathLst>
            </a:custGeom>
            <a:solidFill>
              <a:srgbClr val="1E8A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6413350" cy="163651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AutoShape 5" id="5"/>
          <p:cNvSpPr/>
          <p:nvPr/>
        </p:nvSpPr>
        <p:spPr>
          <a:xfrm rot="0">
            <a:off x="0" y="9258300"/>
            <a:ext cx="18288000" cy="0"/>
          </a:xfrm>
          <a:prstGeom prst="line">
            <a:avLst/>
          </a:prstGeom>
          <a:ln cap="flat" w="28575">
            <a:solidFill>
              <a:srgbClr val="FFDC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6" id="6"/>
          <p:cNvSpPr/>
          <p:nvPr/>
        </p:nvSpPr>
        <p:spPr>
          <a:xfrm rot="-5400000">
            <a:off x="12115800" y="5129212"/>
            <a:ext cx="10287000" cy="0"/>
          </a:xfrm>
          <a:prstGeom prst="line">
            <a:avLst/>
          </a:prstGeom>
          <a:ln cap="flat" w="28575">
            <a:solidFill>
              <a:srgbClr val="FFDC00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7" id="7"/>
          <p:cNvGrpSpPr/>
          <p:nvPr/>
        </p:nvGrpSpPr>
        <p:grpSpPr>
          <a:xfrm rot="0">
            <a:off x="8360382" y="1677121"/>
            <a:ext cx="949351" cy="1052708"/>
            <a:chOff x="0" y="0"/>
            <a:chExt cx="1265802" cy="1403611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265802" cy="1403611"/>
            </a:xfrm>
            <a:custGeom>
              <a:avLst/>
              <a:gdLst/>
              <a:ahLst/>
              <a:cxnLst/>
              <a:rect r="r" b="b" t="t" l="l"/>
              <a:pathLst>
                <a:path h="1403611" w="1265802">
                  <a:moveTo>
                    <a:pt x="0" y="0"/>
                  </a:moveTo>
                  <a:lnTo>
                    <a:pt x="1265802" y="0"/>
                  </a:lnTo>
                  <a:lnTo>
                    <a:pt x="1265802" y="1403611"/>
                  </a:lnTo>
                  <a:lnTo>
                    <a:pt x="0" y="14036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261021" y="559210"/>
              <a:ext cx="743760" cy="654631"/>
            </a:xfrm>
            <a:custGeom>
              <a:avLst/>
              <a:gdLst/>
              <a:ahLst/>
              <a:cxnLst/>
              <a:rect r="r" b="b" t="t" l="l"/>
              <a:pathLst>
                <a:path h="654631" w="743760">
                  <a:moveTo>
                    <a:pt x="0" y="0"/>
                  </a:moveTo>
                  <a:lnTo>
                    <a:pt x="743760" y="0"/>
                  </a:lnTo>
                  <a:lnTo>
                    <a:pt x="743760" y="654631"/>
                  </a:lnTo>
                  <a:lnTo>
                    <a:pt x="0" y="6546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1348547" y="1028700"/>
            <a:ext cx="6355631" cy="8229600"/>
          </a:xfrm>
          <a:custGeom>
            <a:avLst/>
            <a:gdLst/>
            <a:ahLst/>
            <a:cxnLst/>
            <a:rect r="r" b="b" t="t" l="l"/>
            <a:pathLst>
              <a:path h="8229600" w="6355631">
                <a:moveTo>
                  <a:pt x="0" y="0"/>
                </a:moveTo>
                <a:lnTo>
                  <a:pt x="6355631" y="0"/>
                </a:lnTo>
                <a:lnTo>
                  <a:pt x="635563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7174" t="0" r="-47174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8053675" y="4422800"/>
            <a:ext cx="8424755" cy="3724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47703" indent="-323852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1B365D"/>
                </a:solidFill>
                <a:latin typeface="DM Sans"/>
              </a:rPr>
              <a:t>Food is Medicine Coalition</a:t>
            </a:r>
          </a:p>
          <a:p>
            <a:pPr marL="647703" indent="-323852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1B365D"/>
                </a:solidFill>
                <a:latin typeface="DM Sans"/>
              </a:rPr>
              <a:t>National Produce Prescription Collaborative</a:t>
            </a:r>
          </a:p>
          <a:p>
            <a:pPr marL="647703" indent="-323852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1B365D"/>
                </a:solidFill>
                <a:latin typeface="DM Sans"/>
              </a:rPr>
              <a:t>Aspen Institute’s Food &amp; Society Food is Medicine Initiative</a:t>
            </a:r>
          </a:p>
          <a:p>
            <a:pPr marL="647703" indent="-323852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1B365D"/>
                </a:solidFill>
                <a:latin typeface="DM Sans"/>
              </a:rPr>
              <a:t>Friedman School of Nutrition Science and Policy’s Public Impact Initiative: Food is Medicine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9665379" y="1975479"/>
            <a:ext cx="7127620" cy="5765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442"/>
              </a:lnSpc>
            </a:pPr>
            <a:r>
              <a:rPr lang="en-US" sz="4039">
                <a:solidFill>
                  <a:srgbClr val="FFFFFF"/>
                </a:solidFill>
                <a:latin typeface="DM Sans Bold"/>
              </a:rPr>
              <a:t>National Initiatives</a:t>
            </a:r>
          </a:p>
        </p:txBody>
      </p:sp>
      <p:sp>
        <p:nvSpPr>
          <p:cNvPr name="AutoShape 13" id="13"/>
          <p:cNvSpPr/>
          <p:nvPr/>
        </p:nvSpPr>
        <p:spPr>
          <a:xfrm>
            <a:off x="0" y="1014412"/>
            <a:ext cx="18288000" cy="0"/>
          </a:xfrm>
          <a:prstGeom prst="line">
            <a:avLst/>
          </a:prstGeom>
          <a:ln cap="flat" w="28575">
            <a:solidFill>
              <a:srgbClr val="FFDC00"/>
            </a:solidFill>
            <a:prstDash val="solid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-14288" y="5421378"/>
            <a:ext cx="18288000" cy="0"/>
          </a:xfrm>
          <a:prstGeom prst="line">
            <a:avLst/>
          </a:prstGeom>
          <a:ln cap="flat" w="28575">
            <a:solidFill>
              <a:srgbClr val="FFDC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3" id="3"/>
          <p:cNvSpPr/>
          <p:nvPr/>
        </p:nvSpPr>
        <p:spPr>
          <a:xfrm>
            <a:off x="9129713" y="4641299"/>
            <a:ext cx="14287" cy="6084923"/>
          </a:xfrm>
          <a:prstGeom prst="line">
            <a:avLst/>
          </a:prstGeom>
          <a:ln cap="flat" w="28575">
            <a:solidFill>
              <a:srgbClr val="FFDC00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4" id="4"/>
          <p:cNvGrpSpPr/>
          <p:nvPr/>
        </p:nvGrpSpPr>
        <p:grpSpPr>
          <a:xfrm rot="0">
            <a:off x="0" y="1028700"/>
            <a:ext cx="5567538" cy="1631876"/>
            <a:chOff x="0" y="0"/>
            <a:chExt cx="3742500" cy="1096947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742500" cy="1096947"/>
            </a:xfrm>
            <a:custGeom>
              <a:avLst/>
              <a:gdLst/>
              <a:ahLst/>
              <a:cxnLst/>
              <a:rect r="r" b="b" t="t" l="l"/>
              <a:pathLst>
                <a:path h="1096947" w="3742500">
                  <a:moveTo>
                    <a:pt x="0" y="0"/>
                  </a:moveTo>
                  <a:lnTo>
                    <a:pt x="3742500" y="0"/>
                  </a:lnTo>
                  <a:lnTo>
                    <a:pt x="3742500" y="1096947"/>
                  </a:lnTo>
                  <a:lnTo>
                    <a:pt x="0" y="1096947"/>
                  </a:lnTo>
                  <a:close/>
                </a:path>
              </a:pathLst>
            </a:custGeom>
            <a:solidFill>
              <a:srgbClr val="1E8AFF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57150"/>
              <a:ext cx="3742500" cy="115409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480637" y="1479750"/>
            <a:ext cx="658126" cy="729777"/>
            <a:chOff x="0" y="0"/>
            <a:chExt cx="877501" cy="973036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77501" cy="973036"/>
            </a:xfrm>
            <a:custGeom>
              <a:avLst/>
              <a:gdLst/>
              <a:ahLst/>
              <a:cxnLst/>
              <a:rect r="r" b="b" t="t" l="l"/>
              <a:pathLst>
                <a:path h="973036" w="877501">
                  <a:moveTo>
                    <a:pt x="0" y="0"/>
                  </a:moveTo>
                  <a:lnTo>
                    <a:pt x="877501" y="0"/>
                  </a:lnTo>
                  <a:lnTo>
                    <a:pt x="877501" y="973036"/>
                  </a:lnTo>
                  <a:lnTo>
                    <a:pt x="0" y="9730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180950" y="387665"/>
              <a:ext cx="515602" cy="453815"/>
            </a:xfrm>
            <a:custGeom>
              <a:avLst/>
              <a:gdLst/>
              <a:ahLst/>
              <a:cxnLst/>
              <a:rect r="r" b="b" t="t" l="l"/>
              <a:pathLst>
                <a:path h="453815" w="515602">
                  <a:moveTo>
                    <a:pt x="0" y="0"/>
                  </a:moveTo>
                  <a:lnTo>
                    <a:pt x="515602" y="0"/>
                  </a:lnTo>
                  <a:lnTo>
                    <a:pt x="515602" y="453815"/>
                  </a:lnTo>
                  <a:lnTo>
                    <a:pt x="0" y="4538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5567538" y="1028700"/>
            <a:ext cx="12720462" cy="4392678"/>
          </a:xfrm>
          <a:custGeom>
            <a:avLst/>
            <a:gdLst/>
            <a:ahLst/>
            <a:cxnLst/>
            <a:rect r="r" b="b" t="t" l="l"/>
            <a:pathLst>
              <a:path h="4392678" w="12720462">
                <a:moveTo>
                  <a:pt x="0" y="0"/>
                </a:moveTo>
                <a:lnTo>
                  <a:pt x="12720462" y="0"/>
                </a:lnTo>
                <a:lnTo>
                  <a:pt x="12720462" y="4392678"/>
                </a:lnTo>
                <a:lnTo>
                  <a:pt x="0" y="43926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403049" y="3104828"/>
            <a:ext cx="4761439" cy="18103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639"/>
              </a:lnSpc>
            </a:pPr>
            <a:r>
              <a:rPr lang="en-US" sz="2599">
                <a:solidFill>
                  <a:srgbClr val="1B365D"/>
                </a:solidFill>
                <a:latin typeface="DM Sans Bold"/>
              </a:rPr>
              <a:t>The Harvard Chan School of Public Health identifies six broad categories of Food is Medicine programs: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334180" y="1660170"/>
            <a:ext cx="4037942" cy="3975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080"/>
              </a:lnSpc>
            </a:pPr>
            <a:r>
              <a:rPr lang="en-US" sz="2800">
                <a:solidFill>
                  <a:srgbClr val="FFFFFF"/>
                </a:solidFill>
                <a:latin typeface="DM Sans Bold"/>
              </a:rPr>
              <a:t>Packages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827967" y="5654740"/>
            <a:ext cx="6854810" cy="37585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1B365D"/>
                </a:solidFill>
                <a:latin typeface="DM Sans Bold"/>
              </a:rPr>
              <a:t>Produce only</a:t>
            </a:r>
            <a:r>
              <a:rPr lang="en-US" sz="2400">
                <a:solidFill>
                  <a:srgbClr val="1B365D"/>
                </a:solidFill>
                <a:latin typeface="DM Sans"/>
              </a:rPr>
              <a:t>: minimally processed fruits and vegetables</a:t>
            </a:r>
          </a:p>
          <a:p>
            <a:pPr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1B365D"/>
                </a:solidFill>
                <a:latin typeface="DM Sans Bold"/>
              </a:rPr>
              <a:t>Shelf stable food box</a:t>
            </a:r>
            <a:r>
              <a:rPr lang="en-US" sz="2400">
                <a:solidFill>
                  <a:srgbClr val="1B365D"/>
                </a:solidFill>
                <a:latin typeface="DM Sans"/>
              </a:rPr>
              <a:t>: shelf-stable items such as canned goods, dry goods, and other non-perishable items</a:t>
            </a:r>
          </a:p>
          <a:p>
            <a:pPr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1B365D"/>
                </a:solidFill>
                <a:latin typeface="DM Sans Bold"/>
              </a:rPr>
              <a:t>Fresh food box</a:t>
            </a:r>
            <a:r>
              <a:rPr lang="en-US" sz="2400">
                <a:solidFill>
                  <a:srgbClr val="1B365D"/>
                </a:solidFill>
                <a:latin typeface="DM Sans"/>
              </a:rPr>
              <a:t>: minimally processed items such as grains, fruits, vegetables, legumes, dairy, meats, seafood, etc.</a:t>
            </a:r>
          </a:p>
          <a:p>
            <a:pPr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1B365D"/>
                </a:solidFill>
                <a:latin typeface="DM Sans Bold"/>
              </a:rPr>
              <a:t>Combination fresh and stable food box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102204" y="5654740"/>
            <a:ext cx="6854810" cy="37585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1B365D"/>
                </a:solidFill>
                <a:latin typeface="DM Sans Bold"/>
              </a:rPr>
              <a:t>Medically tailored food box</a:t>
            </a:r>
            <a:r>
              <a:rPr lang="en-US" sz="2400">
                <a:solidFill>
                  <a:srgbClr val="1B365D"/>
                </a:solidFill>
                <a:latin typeface="DM Sans"/>
              </a:rPr>
              <a:t>: combination of fresh, frozen, and/or shelf-stable single-ingredient items selected to fit particular dietary needs of the client, such as high fiber, low added sugar, high protein, etc.</a:t>
            </a:r>
          </a:p>
          <a:p>
            <a:pPr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1B365D"/>
                </a:solidFill>
                <a:latin typeface="DM Sans Bold"/>
              </a:rPr>
              <a:t>Medically tailored meals</a:t>
            </a:r>
            <a:r>
              <a:rPr lang="en-US" sz="2400">
                <a:solidFill>
                  <a:srgbClr val="1B365D"/>
                </a:solidFill>
                <a:latin typeface="DM Sans"/>
              </a:rPr>
              <a:t>: hot, cold, or frozen meals prepared to fit particular dietary needs of the client, such as high fiber, low added sugar, high protein, etc.</a:t>
            </a:r>
          </a:p>
        </p:txBody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0" y="1000125"/>
            <a:ext cx="18288000" cy="0"/>
          </a:xfrm>
          <a:prstGeom prst="line">
            <a:avLst/>
          </a:prstGeom>
          <a:ln cap="flat" w="28575">
            <a:solidFill>
              <a:srgbClr val="FFDC00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3" id="3"/>
          <p:cNvGrpSpPr/>
          <p:nvPr/>
        </p:nvGrpSpPr>
        <p:grpSpPr>
          <a:xfrm rot="0">
            <a:off x="0" y="1028700"/>
            <a:ext cx="9448523" cy="1631876"/>
            <a:chOff x="0" y="0"/>
            <a:chExt cx="6351299" cy="109694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351299" cy="1096947"/>
            </a:xfrm>
            <a:custGeom>
              <a:avLst/>
              <a:gdLst/>
              <a:ahLst/>
              <a:cxnLst/>
              <a:rect r="r" b="b" t="t" l="l"/>
              <a:pathLst>
                <a:path h="1096947" w="6351299">
                  <a:moveTo>
                    <a:pt x="0" y="0"/>
                  </a:moveTo>
                  <a:lnTo>
                    <a:pt x="6351299" y="0"/>
                  </a:lnTo>
                  <a:lnTo>
                    <a:pt x="6351299" y="1096947"/>
                  </a:lnTo>
                  <a:lnTo>
                    <a:pt x="0" y="1096947"/>
                  </a:lnTo>
                  <a:close/>
                </a:path>
              </a:pathLst>
            </a:custGeom>
            <a:solidFill>
              <a:srgbClr val="1E8A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57150"/>
              <a:ext cx="6351299" cy="115409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893081" y="1479750"/>
            <a:ext cx="658126" cy="729777"/>
            <a:chOff x="0" y="0"/>
            <a:chExt cx="877501" cy="973036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77501" cy="973036"/>
            </a:xfrm>
            <a:custGeom>
              <a:avLst/>
              <a:gdLst/>
              <a:ahLst/>
              <a:cxnLst/>
              <a:rect r="r" b="b" t="t" l="l"/>
              <a:pathLst>
                <a:path h="973036" w="877501">
                  <a:moveTo>
                    <a:pt x="0" y="0"/>
                  </a:moveTo>
                  <a:lnTo>
                    <a:pt x="877501" y="0"/>
                  </a:lnTo>
                  <a:lnTo>
                    <a:pt x="877501" y="973036"/>
                  </a:lnTo>
                  <a:lnTo>
                    <a:pt x="0" y="9730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80950" y="387665"/>
              <a:ext cx="515602" cy="453815"/>
            </a:xfrm>
            <a:custGeom>
              <a:avLst/>
              <a:gdLst/>
              <a:ahLst/>
              <a:cxnLst/>
              <a:rect r="r" b="b" t="t" l="l"/>
              <a:pathLst>
                <a:path h="453815" w="515602">
                  <a:moveTo>
                    <a:pt x="0" y="0"/>
                  </a:moveTo>
                  <a:lnTo>
                    <a:pt x="515602" y="0"/>
                  </a:lnTo>
                  <a:lnTo>
                    <a:pt x="515602" y="453815"/>
                  </a:lnTo>
                  <a:lnTo>
                    <a:pt x="0" y="4538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9" id="9"/>
          <p:cNvSpPr/>
          <p:nvPr/>
        </p:nvSpPr>
        <p:spPr>
          <a:xfrm flipH="false" flipV="false" rot="0">
            <a:off x="9070310" y="3881265"/>
            <a:ext cx="3870060" cy="3163774"/>
          </a:xfrm>
          <a:custGeom>
            <a:avLst/>
            <a:gdLst/>
            <a:ahLst/>
            <a:cxnLst/>
            <a:rect r="r" b="b" t="t" l="l"/>
            <a:pathLst>
              <a:path h="3163774" w="3870060">
                <a:moveTo>
                  <a:pt x="0" y="0"/>
                </a:moveTo>
                <a:lnTo>
                  <a:pt x="3870060" y="0"/>
                </a:lnTo>
                <a:lnTo>
                  <a:pt x="3870060" y="3163774"/>
                </a:lnTo>
                <a:lnTo>
                  <a:pt x="0" y="31637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4724254" y="3881265"/>
            <a:ext cx="3138703" cy="3032772"/>
          </a:xfrm>
          <a:custGeom>
            <a:avLst/>
            <a:gdLst/>
            <a:ahLst/>
            <a:cxnLst/>
            <a:rect r="r" b="b" t="t" l="l"/>
            <a:pathLst>
              <a:path h="3032772" w="3138703">
                <a:moveTo>
                  <a:pt x="0" y="0"/>
                </a:moveTo>
                <a:lnTo>
                  <a:pt x="3138703" y="0"/>
                </a:lnTo>
                <a:lnTo>
                  <a:pt x="3138703" y="3032771"/>
                </a:lnTo>
                <a:lnTo>
                  <a:pt x="0" y="30327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091813" y="3963414"/>
            <a:ext cx="3139233" cy="2868474"/>
          </a:xfrm>
          <a:custGeom>
            <a:avLst/>
            <a:gdLst/>
            <a:ahLst/>
            <a:cxnLst/>
            <a:rect r="r" b="b" t="t" l="l"/>
            <a:pathLst>
              <a:path h="2868474" w="3139233">
                <a:moveTo>
                  <a:pt x="0" y="0"/>
                </a:moveTo>
                <a:lnTo>
                  <a:pt x="3139233" y="0"/>
                </a:lnTo>
                <a:lnTo>
                  <a:pt x="3139233" y="2868473"/>
                </a:lnTo>
                <a:lnTo>
                  <a:pt x="0" y="286847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3677261" y="3881265"/>
            <a:ext cx="3121496" cy="2938108"/>
          </a:xfrm>
          <a:custGeom>
            <a:avLst/>
            <a:gdLst/>
            <a:ahLst/>
            <a:cxnLst/>
            <a:rect r="r" b="b" t="t" l="l"/>
            <a:pathLst>
              <a:path h="2938108" w="3121496">
                <a:moveTo>
                  <a:pt x="0" y="0"/>
                </a:moveTo>
                <a:lnTo>
                  <a:pt x="3121496" y="0"/>
                </a:lnTo>
                <a:lnTo>
                  <a:pt x="3121496" y="2938108"/>
                </a:lnTo>
                <a:lnTo>
                  <a:pt x="0" y="293810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2778184" y="1660170"/>
            <a:ext cx="5351752" cy="3975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080"/>
              </a:lnSpc>
            </a:pPr>
            <a:r>
              <a:rPr lang="en-US" sz="2800">
                <a:solidFill>
                  <a:srgbClr val="FFFFFF"/>
                </a:solidFill>
                <a:latin typeface="DM Sans Bold"/>
              </a:rPr>
              <a:t>How Do the Programs Work?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988985" y="2604874"/>
            <a:ext cx="487413" cy="11511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469"/>
              </a:lnSpc>
            </a:pPr>
            <a:r>
              <a:rPr lang="en-US" sz="6764">
                <a:solidFill>
                  <a:srgbClr val="FFDC00"/>
                </a:solidFill>
                <a:latin typeface="DM Sans Bold"/>
              </a:rPr>
              <a:t>1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6032844" y="2604874"/>
            <a:ext cx="487413" cy="11511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469"/>
              </a:lnSpc>
            </a:pPr>
            <a:r>
              <a:rPr lang="en-US" sz="6764">
                <a:solidFill>
                  <a:srgbClr val="FFDC00"/>
                </a:solidFill>
                <a:latin typeface="DM Sans Bold"/>
              </a:rPr>
              <a:t>2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0744578" y="2604874"/>
            <a:ext cx="487413" cy="11511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469"/>
              </a:lnSpc>
            </a:pPr>
            <a:r>
              <a:rPr lang="en-US" sz="6764">
                <a:solidFill>
                  <a:srgbClr val="FFDC00"/>
                </a:solidFill>
                <a:latin typeface="DM Sans Bold"/>
              </a:rPr>
              <a:t>3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4994302" y="2604874"/>
            <a:ext cx="487413" cy="11511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469"/>
              </a:lnSpc>
            </a:pPr>
            <a:r>
              <a:rPr lang="en-US" sz="6764">
                <a:solidFill>
                  <a:srgbClr val="FFDC00"/>
                </a:solidFill>
                <a:latin typeface="DM Sans Bold"/>
              </a:rPr>
              <a:t>4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980255" y="7221703"/>
            <a:ext cx="3362349" cy="20365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288"/>
              </a:lnSpc>
            </a:pPr>
            <a:r>
              <a:rPr lang="en-US" sz="2348">
                <a:solidFill>
                  <a:srgbClr val="1B365D"/>
                </a:solidFill>
                <a:latin typeface="DM Sans"/>
              </a:rPr>
              <a:t>Provider writes Food is Medicine program prescription after screening for food insecurity.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4967961" y="7221703"/>
            <a:ext cx="3138703" cy="20365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288"/>
              </a:lnSpc>
            </a:pPr>
            <a:r>
              <a:rPr lang="en-US" sz="2348">
                <a:solidFill>
                  <a:srgbClr val="1B365D"/>
                </a:solidFill>
                <a:latin typeface="DM Sans"/>
              </a:rPr>
              <a:t>Clinician refers patient to clinical care support team to participate in a Food is Medicine program.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9304126" y="7221703"/>
            <a:ext cx="3402429" cy="16249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288"/>
              </a:lnSpc>
            </a:pPr>
            <a:r>
              <a:rPr lang="en-US" sz="2348">
                <a:solidFill>
                  <a:srgbClr val="1B365D"/>
                </a:solidFill>
                <a:latin typeface="DM Sans"/>
              </a:rPr>
              <a:t>Participant utilizes appropriate package based on their individual needs.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3853038" y="7129163"/>
            <a:ext cx="3454707" cy="18325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682"/>
              </a:lnSpc>
            </a:pPr>
            <a:r>
              <a:rPr lang="en-US" sz="2630">
                <a:solidFill>
                  <a:srgbClr val="1B365D"/>
                </a:solidFill>
                <a:latin typeface="DM Sans Bold"/>
              </a:rPr>
              <a:t>This results in better health outcomes and reduced healthcare costs.</a:t>
            </a:r>
          </a:p>
        </p:txBody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673537" y="4374102"/>
            <a:ext cx="4770288" cy="5016555"/>
          </a:xfrm>
          <a:custGeom>
            <a:avLst/>
            <a:gdLst/>
            <a:ahLst/>
            <a:cxnLst/>
            <a:rect r="r" b="b" t="t" l="l"/>
            <a:pathLst>
              <a:path h="5016555" w="4770288">
                <a:moveTo>
                  <a:pt x="0" y="0"/>
                </a:moveTo>
                <a:lnTo>
                  <a:pt x="4770288" y="0"/>
                </a:lnTo>
                <a:lnTo>
                  <a:pt x="4770288" y="5016556"/>
                </a:lnTo>
                <a:lnTo>
                  <a:pt x="0" y="50165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259098" y="5024209"/>
            <a:ext cx="1599166" cy="1650752"/>
          </a:xfrm>
          <a:custGeom>
            <a:avLst/>
            <a:gdLst/>
            <a:ahLst/>
            <a:cxnLst/>
            <a:rect r="r" b="b" t="t" l="l"/>
            <a:pathLst>
              <a:path h="1650752" w="1599166">
                <a:moveTo>
                  <a:pt x="0" y="0"/>
                </a:moveTo>
                <a:lnTo>
                  <a:pt x="1599166" y="0"/>
                </a:lnTo>
                <a:lnTo>
                  <a:pt x="1599166" y="1650752"/>
                </a:lnTo>
                <a:lnTo>
                  <a:pt x="0" y="16507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818147" y="7622292"/>
            <a:ext cx="1616019" cy="484806"/>
          </a:xfrm>
          <a:custGeom>
            <a:avLst/>
            <a:gdLst/>
            <a:ahLst/>
            <a:cxnLst/>
            <a:rect r="r" b="b" t="t" l="l"/>
            <a:pathLst>
              <a:path h="484806" w="1616019">
                <a:moveTo>
                  <a:pt x="0" y="0"/>
                </a:moveTo>
                <a:lnTo>
                  <a:pt x="1616019" y="0"/>
                </a:lnTo>
                <a:lnTo>
                  <a:pt x="1616019" y="484805"/>
                </a:lnTo>
                <a:lnTo>
                  <a:pt x="0" y="4848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1610250" y="7498510"/>
            <a:ext cx="1748523" cy="524557"/>
          </a:xfrm>
          <a:custGeom>
            <a:avLst/>
            <a:gdLst/>
            <a:ahLst/>
            <a:cxnLst/>
            <a:rect r="r" b="b" t="t" l="l"/>
            <a:pathLst>
              <a:path h="524557" w="1748523">
                <a:moveTo>
                  <a:pt x="0" y="0"/>
                </a:moveTo>
                <a:lnTo>
                  <a:pt x="1748524" y="0"/>
                </a:lnTo>
                <a:lnTo>
                  <a:pt x="1748524" y="524557"/>
                </a:lnTo>
                <a:lnTo>
                  <a:pt x="0" y="5245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2494511">
            <a:off x="5345867" y="5340332"/>
            <a:ext cx="1363695" cy="409109"/>
          </a:xfrm>
          <a:custGeom>
            <a:avLst/>
            <a:gdLst/>
            <a:ahLst/>
            <a:cxnLst/>
            <a:rect r="r" b="b" t="t" l="l"/>
            <a:pathLst>
              <a:path h="409109" w="1363695">
                <a:moveTo>
                  <a:pt x="0" y="0"/>
                </a:moveTo>
                <a:lnTo>
                  <a:pt x="1363695" y="0"/>
                </a:lnTo>
                <a:lnTo>
                  <a:pt x="1363695" y="409109"/>
                </a:lnTo>
                <a:lnTo>
                  <a:pt x="0" y="4091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true" rot="8829608">
            <a:off x="11307360" y="5361280"/>
            <a:ext cx="1363695" cy="409109"/>
          </a:xfrm>
          <a:custGeom>
            <a:avLst/>
            <a:gdLst/>
            <a:ahLst/>
            <a:cxnLst/>
            <a:rect r="r" b="b" t="t" l="l"/>
            <a:pathLst>
              <a:path h="409109" w="1363695">
                <a:moveTo>
                  <a:pt x="1363695" y="409108"/>
                </a:moveTo>
                <a:lnTo>
                  <a:pt x="0" y="409108"/>
                </a:lnTo>
                <a:lnTo>
                  <a:pt x="0" y="0"/>
                </a:lnTo>
                <a:lnTo>
                  <a:pt x="1363695" y="0"/>
                </a:lnTo>
                <a:lnTo>
                  <a:pt x="1363695" y="409108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6857006" y="7138109"/>
            <a:ext cx="4410845" cy="2008396"/>
            <a:chOff x="0" y="0"/>
            <a:chExt cx="1210907" cy="551364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210907" cy="551364"/>
            </a:xfrm>
            <a:custGeom>
              <a:avLst/>
              <a:gdLst/>
              <a:ahLst/>
              <a:cxnLst/>
              <a:rect r="r" b="b" t="t" l="l"/>
              <a:pathLst>
                <a:path h="551364" w="1210907">
                  <a:moveTo>
                    <a:pt x="0" y="0"/>
                  </a:moveTo>
                  <a:lnTo>
                    <a:pt x="1210907" y="0"/>
                  </a:lnTo>
                  <a:lnTo>
                    <a:pt x="1210907" y="551364"/>
                  </a:lnTo>
                  <a:lnTo>
                    <a:pt x="0" y="551364"/>
                  </a:lnTo>
                  <a:close/>
                </a:path>
              </a:pathLst>
            </a:custGeom>
            <a:solidFill>
              <a:srgbClr val="0033A0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47625"/>
              <a:ext cx="1210907" cy="598989"/>
            </a:xfrm>
            <a:prstGeom prst="rect">
              <a:avLst/>
            </a:prstGeom>
          </p:spPr>
          <p:txBody>
            <a:bodyPr anchor="ctr" rtlCol="false" tIns="52479" lIns="52479" bIns="52479" rIns="52479"/>
            <a:lstStyle/>
            <a:p>
              <a:pPr algn="ctr">
                <a:lnSpc>
                  <a:spcPts val="3215"/>
                </a:lnSpc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3063730" y="6575212"/>
            <a:ext cx="1672175" cy="1805317"/>
          </a:xfrm>
          <a:custGeom>
            <a:avLst/>
            <a:gdLst/>
            <a:ahLst/>
            <a:cxnLst/>
            <a:rect r="r" b="b" t="t" l="l"/>
            <a:pathLst>
              <a:path h="1805317" w="1672175">
                <a:moveTo>
                  <a:pt x="0" y="0"/>
                </a:moveTo>
                <a:lnTo>
                  <a:pt x="1672175" y="0"/>
                </a:lnTo>
                <a:lnTo>
                  <a:pt x="1672175" y="1805317"/>
                </a:lnTo>
                <a:lnTo>
                  <a:pt x="0" y="18053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3371303" y="3084634"/>
            <a:ext cx="1854753" cy="1854753"/>
          </a:xfrm>
          <a:custGeom>
            <a:avLst/>
            <a:gdLst/>
            <a:ahLst/>
            <a:cxnLst/>
            <a:rect r="r" b="b" t="t" l="l"/>
            <a:pathLst>
              <a:path h="1854753" w="1854753">
                <a:moveTo>
                  <a:pt x="0" y="0"/>
                </a:moveTo>
                <a:lnTo>
                  <a:pt x="1854752" y="0"/>
                </a:lnTo>
                <a:lnTo>
                  <a:pt x="1854752" y="1854753"/>
                </a:lnTo>
                <a:lnTo>
                  <a:pt x="0" y="18547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2673017" y="3084634"/>
            <a:ext cx="1951596" cy="1973802"/>
          </a:xfrm>
          <a:custGeom>
            <a:avLst/>
            <a:gdLst/>
            <a:ahLst/>
            <a:cxnLst/>
            <a:rect r="r" b="b" t="t" l="l"/>
            <a:pathLst>
              <a:path h="1973802" w="1951596">
                <a:moveTo>
                  <a:pt x="0" y="0"/>
                </a:moveTo>
                <a:lnTo>
                  <a:pt x="1951596" y="0"/>
                </a:lnTo>
                <a:lnTo>
                  <a:pt x="1951596" y="1973802"/>
                </a:lnTo>
                <a:lnTo>
                  <a:pt x="0" y="19738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3358774" y="6604662"/>
            <a:ext cx="1829939" cy="1800202"/>
          </a:xfrm>
          <a:custGeom>
            <a:avLst/>
            <a:gdLst/>
            <a:ahLst/>
            <a:cxnLst/>
            <a:rect r="r" b="b" t="t" l="l"/>
            <a:pathLst>
              <a:path h="1800202" w="1829939">
                <a:moveTo>
                  <a:pt x="0" y="0"/>
                </a:moveTo>
                <a:lnTo>
                  <a:pt x="1829939" y="0"/>
                </a:lnTo>
                <a:lnTo>
                  <a:pt x="1829939" y="1800203"/>
                </a:lnTo>
                <a:lnTo>
                  <a:pt x="0" y="180020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15" id="15"/>
          <p:cNvSpPr/>
          <p:nvPr/>
        </p:nvSpPr>
        <p:spPr>
          <a:xfrm>
            <a:off x="0" y="419221"/>
            <a:ext cx="18288000" cy="0"/>
          </a:xfrm>
          <a:prstGeom prst="line">
            <a:avLst/>
          </a:prstGeom>
          <a:ln cap="flat" w="28575">
            <a:solidFill>
              <a:srgbClr val="FFDC00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6" id="16"/>
          <p:cNvGrpSpPr/>
          <p:nvPr/>
        </p:nvGrpSpPr>
        <p:grpSpPr>
          <a:xfrm rot="0">
            <a:off x="0" y="433509"/>
            <a:ext cx="9144000" cy="1631876"/>
            <a:chOff x="0" y="0"/>
            <a:chExt cx="6146598" cy="1096947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6146598" cy="1096947"/>
            </a:xfrm>
            <a:custGeom>
              <a:avLst/>
              <a:gdLst/>
              <a:ahLst/>
              <a:cxnLst/>
              <a:rect r="r" b="b" t="t" l="l"/>
              <a:pathLst>
                <a:path h="1096947" w="6146598">
                  <a:moveTo>
                    <a:pt x="0" y="0"/>
                  </a:moveTo>
                  <a:lnTo>
                    <a:pt x="6146598" y="0"/>
                  </a:lnTo>
                  <a:lnTo>
                    <a:pt x="6146598" y="1096947"/>
                  </a:lnTo>
                  <a:lnTo>
                    <a:pt x="0" y="1096947"/>
                  </a:lnTo>
                  <a:close/>
                </a:path>
              </a:pathLst>
            </a:custGeom>
            <a:solidFill>
              <a:srgbClr val="1E8AFF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0" y="-57150"/>
              <a:ext cx="6146598" cy="115409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1893081" y="884559"/>
            <a:ext cx="658126" cy="729777"/>
            <a:chOff x="0" y="0"/>
            <a:chExt cx="877501" cy="973036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877501" cy="973036"/>
            </a:xfrm>
            <a:custGeom>
              <a:avLst/>
              <a:gdLst/>
              <a:ahLst/>
              <a:cxnLst/>
              <a:rect r="r" b="b" t="t" l="l"/>
              <a:pathLst>
                <a:path h="973036" w="877501">
                  <a:moveTo>
                    <a:pt x="0" y="0"/>
                  </a:moveTo>
                  <a:lnTo>
                    <a:pt x="877501" y="0"/>
                  </a:lnTo>
                  <a:lnTo>
                    <a:pt x="877501" y="973036"/>
                  </a:lnTo>
                  <a:lnTo>
                    <a:pt x="0" y="9730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180950" y="387665"/>
              <a:ext cx="515602" cy="453815"/>
            </a:xfrm>
            <a:custGeom>
              <a:avLst/>
              <a:gdLst/>
              <a:ahLst/>
              <a:cxnLst/>
              <a:rect r="r" b="b" t="t" l="l"/>
              <a:pathLst>
                <a:path h="453815" w="515602">
                  <a:moveTo>
                    <a:pt x="0" y="0"/>
                  </a:moveTo>
                  <a:lnTo>
                    <a:pt x="515602" y="0"/>
                  </a:lnTo>
                  <a:lnTo>
                    <a:pt x="515602" y="453815"/>
                  </a:lnTo>
                  <a:lnTo>
                    <a:pt x="0" y="4538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22" id="22"/>
          <p:cNvSpPr/>
          <p:nvPr/>
        </p:nvSpPr>
        <p:spPr>
          <a:xfrm flipH="false" flipV="false" rot="0">
            <a:off x="8073880" y="2397068"/>
            <a:ext cx="1923263" cy="1375133"/>
          </a:xfrm>
          <a:custGeom>
            <a:avLst/>
            <a:gdLst/>
            <a:ahLst/>
            <a:cxnLst/>
            <a:rect r="r" b="b" t="t" l="l"/>
            <a:pathLst>
              <a:path h="1375133" w="1923263">
                <a:moveTo>
                  <a:pt x="0" y="0"/>
                </a:moveTo>
                <a:lnTo>
                  <a:pt x="1923263" y="0"/>
                </a:lnTo>
                <a:lnTo>
                  <a:pt x="1923263" y="1375133"/>
                </a:lnTo>
                <a:lnTo>
                  <a:pt x="0" y="137513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3" id="23"/>
          <p:cNvSpPr txBox="true"/>
          <p:nvPr/>
        </p:nvSpPr>
        <p:spPr>
          <a:xfrm rot="0">
            <a:off x="2502682" y="8552990"/>
            <a:ext cx="2646682" cy="285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17"/>
              </a:lnSpc>
            </a:pPr>
            <a:r>
              <a:rPr lang="en-US" sz="1726">
                <a:solidFill>
                  <a:srgbClr val="1B365D"/>
                </a:solidFill>
                <a:latin typeface="DM Sans Bold"/>
              </a:rPr>
              <a:t>Healthcare Providers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3223457" y="5084433"/>
            <a:ext cx="2150443" cy="285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17"/>
              </a:lnSpc>
            </a:pPr>
            <a:r>
              <a:rPr lang="en-US" sz="1726">
                <a:solidFill>
                  <a:srgbClr val="1B365D"/>
                </a:solidFill>
                <a:latin typeface="DM Sans Bold"/>
              </a:rPr>
              <a:t>Local Agriculture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8459413" y="6723909"/>
            <a:ext cx="1152197" cy="3361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79"/>
              </a:lnSpc>
            </a:pPr>
            <a:r>
              <a:rPr lang="en-US" sz="2233">
                <a:solidFill>
                  <a:srgbClr val="1B365D"/>
                </a:solidFill>
                <a:latin typeface="DM Sans Bold"/>
              </a:rPr>
              <a:t>Patients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2816561" y="5235210"/>
            <a:ext cx="1879591" cy="285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17"/>
              </a:lnSpc>
            </a:pPr>
            <a:r>
              <a:rPr lang="en-US" sz="1726">
                <a:solidFill>
                  <a:srgbClr val="1B365D"/>
                </a:solidFill>
                <a:latin typeface="DM Sans Bold"/>
              </a:rPr>
              <a:t>Food Industry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3134490" y="8552990"/>
            <a:ext cx="2650827" cy="285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17"/>
              </a:lnSpc>
            </a:pPr>
            <a:r>
              <a:rPr lang="en-US" sz="1726">
                <a:solidFill>
                  <a:srgbClr val="1B365D"/>
                </a:solidFill>
                <a:latin typeface="DM Sans Bold"/>
              </a:rPr>
              <a:t>Nutrition Professionals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2778184" y="1064979"/>
            <a:ext cx="5351752" cy="3975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080"/>
              </a:lnSpc>
            </a:pPr>
            <a:r>
              <a:rPr lang="en-US" sz="2800">
                <a:solidFill>
                  <a:srgbClr val="FFFFFF"/>
                </a:solidFill>
                <a:latin typeface="DM Sans Bold"/>
              </a:rPr>
              <a:t>The Key Players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7238583" y="3916132"/>
            <a:ext cx="3647690" cy="285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17"/>
              </a:lnSpc>
            </a:pPr>
            <a:r>
              <a:rPr lang="en-US" sz="1726">
                <a:solidFill>
                  <a:srgbClr val="1B365D"/>
                </a:solidFill>
                <a:latin typeface="DM Sans Bold"/>
              </a:rPr>
              <a:t>Community Based Organizations</a:t>
            </a:r>
          </a:p>
        </p:txBody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38100" y="1028700"/>
            <a:ext cx="9439275" cy="1996131"/>
            <a:chOff x="0" y="0"/>
            <a:chExt cx="6345082" cy="1341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45082" cy="1341800"/>
            </a:xfrm>
            <a:custGeom>
              <a:avLst/>
              <a:gdLst/>
              <a:ahLst/>
              <a:cxnLst/>
              <a:rect r="r" b="b" t="t" l="l"/>
              <a:pathLst>
                <a:path h="1341800" w="6345082">
                  <a:moveTo>
                    <a:pt x="0" y="0"/>
                  </a:moveTo>
                  <a:lnTo>
                    <a:pt x="6345082" y="0"/>
                  </a:lnTo>
                  <a:lnTo>
                    <a:pt x="6345082" y="1341800"/>
                  </a:lnTo>
                  <a:lnTo>
                    <a:pt x="0" y="1341800"/>
                  </a:lnTo>
                  <a:close/>
                </a:path>
              </a:pathLst>
            </a:custGeom>
            <a:solidFill>
              <a:srgbClr val="1E8A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6345082" cy="1398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AutoShape 5" id="5"/>
          <p:cNvSpPr/>
          <p:nvPr/>
        </p:nvSpPr>
        <p:spPr>
          <a:xfrm>
            <a:off x="-38100" y="5813790"/>
            <a:ext cx="18288000" cy="0"/>
          </a:xfrm>
          <a:prstGeom prst="line">
            <a:avLst/>
          </a:prstGeom>
          <a:ln cap="flat" w="28575">
            <a:solidFill>
              <a:srgbClr val="FFDC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6" id="6"/>
          <p:cNvSpPr/>
          <p:nvPr/>
        </p:nvSpPr>
        <p:spPr>
          <a:xfrm flipV="true">
            <a:off x="9401175" y="2026766"/>
            <a:ext cx="0" cy="8260234"/>
          </a:xfrm>
          <a:prstGeom prst="line">
            <a:avLst/>
          </a:prstGeom>
          <a:ln cap="flat" w="28575">
            <a:solidFill>
              <a:srgbClr val="FFDC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7" id="7"/>
          <p:cNvSpPr/>
          <p:nvPr/>
        </p:nvSpPr>
        <p:spPr>
          <a:xfrm rot="0">
            <a:off x="9401175" y="1028700"/>
            <a:ext cx="9039225" cy="0"/>
          </a:xfrm>
          <a:prstGeom prst="line">
            <a:avLst/>
          </a:prstGeom>
          <a:ln cap="flat" w="28575">
            <a:solidFill>
              <a:srgbClr val="FFDC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8" id="8"/>
          <p:cNvSpPr txBox="true"/>
          <p:nvPr/>
        </p:nvSpPr>
        <p:spPr>
          <a:xfrm rot="0">
            <a:off x="1885308" y="1781501"/>
            <a:ext cx="6786832" cy="3975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079"/>
              </a:lnSpc>
            </a:pPr>
            <a:r>
              <a:rPr lang="en-US" sz="2799">
                <a:solidFill>
                  <a:srgbClr val="FFFFFF"/>
                </a:solidFill>
                <a:latin typeface="DM Sans Bold"/>
              </a:rPr>
              <a:t>Current Research Findings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690935" y="1533208"/>
            <a:ext cx="949351" cy="1052708"/>
            <a:chOff x="0" y="0"/>
            <a:chExt cx="1265802" cy="1403611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265802" cy="1403611"/>
            </a:xfrm>
            <a:custGeom>
              <a:avLst/>
              <a:gdLst/>
              <a:ahLst/>
              <a:cxnLst/>
              <a:rect r="r" b="b" t="t" l="l"/>
              <a:pathLst>
                <a:path h="1403611" w="1265802">
                  <a:moveTo>
                    <a:pt x="0" y="0"/>
                  </a:moveTo>
                  <a:lnTo>
                    <a:pt x="1265802" y="0"/>
                  </a:lnTo>
                  <a:lnTo>
                    <a:pt x="1265802" y="1403611"/>
                  </a:lnTo>
                  <a:lnTo>
                    <a:pt x="0" y="14036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261021" y="559210"/>
              <a:ext cx="743760" cy="654631"/>
            </a:xfrm>
            <a:custGeom>
              <a:avLst/>
              <a:gdLst/>
              <a:ahLst/>
              <a:cxnLst/>
              <a:rect r="r" b="b" t="t" l="l"/>
              <a:pathLst>
                <a:path h="654631" w="743760">
                  <a:moveTo>
                    <a:pt x="0" y="0"/>
                  </a:moveTo>
                  <a:lnTo>
                    <a:pt x="743760" y="0"/>
                  </a:lnTo>
                  <a:lnTo>
                    <a:pt x="743760" y="654631"/>
                  </a:lnTo>
                  <a:lnTo>
                    <a:pt x="0" y="6546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9401175" y="5828078"/>
            <a:ext cx="8886825" cy="3401647"/>
            <a:chOff x="0" y="0"/>
            <a:chExt cx="11849100" cy="4535530"/>
          </a:xfrm>
        </p:grpSpPr>
        <p:pic>
          <p:nvPicPr>
            <p:cNvPr name="Picture 13" id="13"/>
            <p:cNvPicPr>
              <a:picLocks noChangeAspect="true"/>
            </p:cNvPicPr>
            <p:nvPr/>
          </p:nvPicPr>
          <p:blipFill>
            <a:blip r:embed="rId6"/>
            <a:srcRect l="6403" t="0" r="6403" b="0"/>
            <a:stretch>
              <a:fillRect/>
            </a:stretch>
          </p:blipFill>
          <p:spPr>
            <a:xfrm flipH="false" flipV="false">
              <a:off x="0" y="0"/>
              <a:ext cx="11849100" cy="4535530"/>
            </a:xfrm>
            <a:prstGeom prst="rect">
              <a:avLst/>
            </a:prstGeom>
          </p:spPr>
        </p:pic>
      </p:grpSp>
      <p:sp>
        <p:nvSpPr>
          <p:cNvPr name="TextBox 14" id="14"/>
          <p:cNvSpPr txBox="true"/>
          <p:nvPr/>
        </p:nvSpPr>
        <p:spPr>
          <a:xfrm rot="0">
            <a:off x="431372" y="3490912"/>
            <a:ext cx="8500330" cy="17259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619"/>
              </a:lnSpc>
            </a:pPr>
            <a:r>
              <a:rPr lang="en-US" sz="3299">
                <a:solidFill>
                  <a:srgbClr val="1B365D"/>
                </a:solidFill>
                <a:latin typeface="DM Sans Bold"/>
              </a:rPr>
              <a:t>In states where the programs have been launched, research has been conducted on the health and financial benefits.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9575372" y="2255520"/>
            <a:ext cx="8500330" cy="28879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712472" indent="-356236" lvl="1">
              <a:lnSpc>
                <a:spcPts val="4620"/>
              </a:lnSpc>
              <a:buFont typeface="Arial"/>
              <a:buChar char="•"/>
            </a:pPr>
            <a:r>
              <a:rPr lang="en-US" sz="3300">
                <a:solidFill>
                  <a:srgbClr val="1B365D"/>
                </a:solidFill>
                <a:latin typeface="DM Sans"/>
              </a:rPr>
              <a:t>Led to a 16% drop in healthcare costs overall, with 49% fewer hospital visits and 72% fewer stays in nursing homes compared to those who didn't get the meals (Downer, 2020).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9420225" y="1463297"/>
            <a:ext cx="8848725" cy="5962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4200">
                <a:solidFill>
                  <a:srgbClr val="1B365D"/>
                </a:solidFill>
                <a:latin typeface="DM Sans Bold"/>
              </a:rPr>
              <a:t>Medically Tailored Meals</a:t>
            </a:r>
          </a:p>
        </p:txBody>
      </p:sp>
      <p:grpSp>
        <p:nvGrpSpPr>
          <p:cNvPr name="Group 17" id="17"/>
          <p:cNvGrpSpPr/>
          <p:nvPr/>
        </p:nvGrpSpPr>
        <p:grpSpPr>
          <a:xfrm rot="0">
            <a:off x="-38100" y="6250641"/>
            <a:ext cx="8848725" cy="3147369"/>
            <a:chOff x="0" y="0"/>
            <a:chExt cx="11798300" cy="4196492"/>
          </a:xfrm>
        </p:grpSpPr>
        <p:sp>
          <p:nvSpPr>
            <p:cNvPr name="TextBox 18" id="18"/>
            <p:cNvSpPr txBox="true"/>
            <p:nvPr/>
          </p:nvSpPr>
          <p:spPr>
            <a:xfrm rot="0">
              <a:off x="504443" y="1142777"/>
              <a:ext cx="11100781" cy="305371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712472" indent="-356236" lvl="1">
                <a:lnSpc>
                  <a:spcPts val="4620"/>
                </a:lnSpc>
                <a:buFont typeface="Arial"/>
                <a:buChar char="•"/>
              </a:pPr>
              <a:r>
                <a:rPr lang="en-US" sz="3300">
                  <a:solidFill>
                    <a:srgbClr val="1B365D"/>
                  </a:solidFill>
                  <a:latin typeface="DM Sans"/>
                </a:rPr>
                <a:t>A hypothetical “healthy food incentive” model was estimated to prevent more than 3 million CVD deaths and save $100 billion over ~5 years (Lee, 2019).</a:t>
              </a:r>
            </a:p>
          </p:txBody>
        </p:sp>
        <p:sp>
          <p:nvSpPr>
            <p:cNvPr name="TextBox 19" id="19"/>
            <p:cNvSpPr txBox="true"/>
            <p:nvPr/>
          </p:nvSpPr>
          <p:spPr>
            <a:xfrm rot="0">
              <a:off x="0" y="38100"/>
              <a:ext cx="11798300" cy="80772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620"/>
                </a:lnSpc>
              </a:pPr>
              <a:r>
                <a:rPr lang="en-US" sz="4200">
                  <a:solidFill>
                    <a:srgbClr val="1B365D"/>
                  </a:solidFill>
                  <a:latin typeface="DM Sans Bold"/>
                </a:rPr>
                <a:t>Mathematical Modeling</a:t>
              </a:r>
            </a:p>
          </p:txBody>
        </p:sp>
      </p:grp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717203" y="6105525"/>
            <a:ext cx="9835975" cy="1482011"/>
            <a:chOff x="0" y="0"/>
            <a:chExt cx="6351299" cy="95696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1299" cy="956966"/>
            </a:xfrm>
            <a:custGeom>
              <a:avLst/>
              <a:gdLst/>
              <a:ahLst/>
              <a:cxnLst/>
              <a:rect r="r" b="b" t="t" l="l"/>
              <a:pathLst>
                <a:path h="956966" w="6351299">
                  <a:moveTo>
                    <a:pt x="0" y="0"/>
                  </a:moveTo>
                  <a:lnTo>
                    <a:pt x="6351299" y="0"/>
                  </a:lnTo>
                  <a:lnTo>
                    <a:pt x="6351299" y="956966"/>
                  </a:lnTo>
                  <a:lnTo>
                    <a:pt x="0" y="956966"/>
                  </a:lnTo>
                  <a:close/>
                </a:path>
              </a:pathLst>
            </a:custGeom>
            <a:solidFill>
              <a:srgbClr val="1E8A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6351299" cy="101411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834838" y="3776140"/>
            <a:ext cx="7882366" cy="42652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582928" indent="-291464" lvl="1">
              <a:lnSpc>
                <a:spcPts val="3779"/>
              </a:lnSpc>
              <a:buFont typeface="Arial"/>
              <a:buChar char="•"/>
            </a:pPr>
            <a:r>
              <a:rPr lang="en-US" sz="2699">
                <a:solidFill>
                  <a:srgbClr val="1B365D"/>
                </a:solidFill>
                <a:latin typeface="DM Sans"/>
              </a:rPr>
              <a:t>A fruit and vegetable voucher program combined with diabetes education showed a small reduction in HbA1c (Veldheer, 2021)</a:t>
            </a:r>
          </a:p>
          <a:p>
            <a:pPr marL="582928" indent="-291464" lvl="1">
              <a:lnSpc>
                <a:spcPts val="3779"/>
              </a:lnSpc>
              <a:buFont typeface="Arial"/>
              <a:buChar char="•"/>
            </a:pPr>
            <a:r>
              <a:rPr lang="en-US" sz="2699">
                <a:solidFill>
                  <a:srgbClr val="1B365D"/>
                </a:solidFill>
                <a:latin typeface="DM Sans"/>
              </a:rPr>
              <a:t>PP program utilization associated with lower hospitalization, but no change in diabetes markers (Xie, 2021)</a:t>
            </a:r>
          </a:p>
          <a:p>
            <a:pPr marL="582928" indent="-291464" lvl="1">
              <a:lnSpc>
                <a:spcPts val="3779"/>
              </a:lnSpc>
              <a:buFont typeface="Arial"/>
              <a:buChar char="•"/>
            </a:pPr>
            <a:r>
              <a:rPr lang="en-US" sz="2699">
                <a:solidFill>
                  <a:srgbClr val="1B365D"/>
                </a:solidFill>
                <a:latin typeface="DM Sans"/>
              </a:rPr>
              <a:t>Longitudinal examination of produce prescription has found no effect (Hager, 2023)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9960115" y="2306955"/>
            <a:ext cx="7929964" cy="28365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582928" indent="-291464" lvl="1">
              <a:lnSpc>
                <a:spcPts val="3779"/>
              </a:lnSpc>
              <a:buFont typeface="Arial"/>
              <a:buChar char="•"/>
            </a:pPr>
            <a:r>
              <a:rPr lang="en-US" sz="2699">
                <a:solidFill>
                  <a:srgbClr val="1B365D"/>
                </a:solidFill>
                <a:latin typeface="DM Sans"/>
              </a:rPr>
              <a:t>A partnership between a primary care practice and a local food bank including consult with food bank dietitian and home-based education from a community health worker showed improvement in HbA1c (Ferrer, 2019)</a:t>
            </a:r>
          </a:p>
        </p:txBody>
      </p:sp>
      <p:sp>
        <p:nvSpPr>
          <p:cNvPr name="AutoShape 7" id="7"/>
          <p:cNvSpPr/>
          <p:nvPr/>
        </p:nvSpPr>
        <p:spPr>
          <a:xfrm rot="0">
            <a:off x="0" y="1000125"/>
            <a:ext cx="18288000" cy="0"/>
          </a:xfrm>
          <a:prstGeom prst="line">
            <a:avLst/>
          </a:prstGeom>
          <a:ln cap="flat" w="28575">
            <a:solidFill>
              <a:srgbClr val="FFDC00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8" id="8"/>
          <p:cNvGrpSpPr/>
          <p:nvPr/>
        </p:nvGrpSpPr>
        <p:grpSpPr>
          <a:xfrm rot="0">
            <a:off x="0" y="1028700"/>
            <a:ext cx="9448523" cy="1631876"/>
            <a:chOff x="0" y="0"/>
            <a:chExt cx="6351299" cy="1096947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351299" cy="1096947"/>
            </a:xfrm>
            <a:custGeom>
              <a:avLst/>
              <a:gdLst/>
              <a:ahLst/>
              <a:cxnLst/>
              <a:rect r="r" b="b" t="t" l="l"/>
              <a:pathLst>
                <a:path h="1096947" w="6351299">
                  <a:moveTo>
                    <a:pt x="0" y="0"/>
                  </a:moveTo>
                  <a:lnTo>
                    <a:pt x="6351299" y="0"/>
                  </a:lnTo>
                  <a:lnTo>
                    <a:pt x="6351299" y="1096947"/>
                  </a:lnTo>
                  <a:lnTo>
                    <a:pt x="0" y="1096947"/>
                  </a:lnTo>
                  <a:close/>
                </a:path>
              </a:pathLst>
            </a:custGeom>
            <a:solidFill>
              <a:srgbClr val="1E8AFF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57150"/>
              <a:ext cx="6351299" cy="115409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893081" y="1479750"/>
            <a:ext cx="658126" cy="729777"/>
            <a:chOff x="0" y="0"/>
            <a:chExt cx="877501" cy="973036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77501" cy="973036"/>
            </a:xfrm>
            <a:custGeom>
              <a:avLst/>
              <a:gdLst/>
              <a:ahLst/>
              <a:cxnLst/>
              <a:rect r="r" b="b" t="t" l="l"/>
              <a:pathLst>
                <a:path h="973036" w="877501">
                  <a:moveTo>
                    <a:pt x="0" y="0"/>
                  </a:moveTo>
                  <a:lnTo>
                    <a:pt x="877501" y="0"/>
                  </a:lnTo>
                  <a:lnTo>
                    <a:pt x="877501" y="973036"/>
                  </a:lnTo>
                  <a:lnTo>
                    <a:pt x="0" y="9730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180950" y="387665"/>
              <a:ext cx="515602" cy="453815"/>
            </a:xfrm>
            <a:custGeom>
              <a:avLst/>
              <a:gdLst/>
              <a:ahLst/>
              <a:cxnLst/>
              <a:rect r="r" b="b" t="t" l="l"/>
              <a:pathLst>
                <a:path h="453815" w="515602">
                  <a:moveTo>
                    <a:pt x="0" y="0"/>
                  </a:moveTo>
                  <a:lnTo>
                    <a:pt x="515602" y="0"/>
                  </a:lnTo>
                  <a:lnTo>
                    <a:pt x="515602" y="453815"/>
                  </a:lnTo>
                  <a:lnTo>
                    <a:pt x="0" y="4538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14" id="14"/>
          <p:cNvSpPr txBox="true"/>
          <p:nvPr/>
        </p:nvSpPr>
        <p:spPr>
          <a:xfrm rot="0">
            <a:off x="2729286" y="1707876"/>
            <a:ext cx="5351752" cy="3975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079"/>
              </a:lnSpc>
            </a:pPr>
            <a:r>
              <a:rPr lang="en-US" sz="2799">
                <a:solidFill>
                  <a:srgbClr val="FFFFFF"/>
                </a:solidFill>
                <a:latin typeface="DM Sans Bold"/>
              </a:rPr>
              <a:t>Conflicting Results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042867" y="2963088"/>
            <a:ext cx="5466308" cy="5962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620"/>
              </a:lnSpc>
            </a:pPr>
            <a:r>
              <a:rPr lang="en-US" sz="4200">
                <a:solidFill>
                  <a:srgbClr val="1B365D"/>
                </a:solidFill>
                <a:latin typeface="DM Sans Bold"/>
              </a:rPr>
              <a:t>Produce Prescription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0720132" y="1400219"/>
            <a:ext cx="5830119" cy="5962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620"/>
              </a:lnSpc>
            </a:pPr>
            <a:r>
              <a:rPr lang="en-US" sz="4200">
                <a:solidFill>
                  <a:srgbClr val="1B365D"/>
                </a:solidFill>
                <a:latin typeface="DM Sans Bold"/>
              </a:rPr>
              <a:t>Food Bank Partnership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933348" y="8289085"/>
            <a:ext cx="17030349" cy="9315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80"/>
              </a:lnSpc>
            </a:pPr>
            <a:r>
              <a:rPr lang="en-US" sz="2700">
                <a:solidFill>
                  <a:srgbClr val="1B365D"/>
                </a:solidFill>
                <a:latin typeface="DM Sans Bold"/>
              </a:rPr>
              <a:t>There is still much we don’t know, and we need research among a variety of partners to help guide future policy decisions.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8454487" y="6252016"/>
            <a:ext cx="9977859" cy="12271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09"/>
              </a:lnSpc>
            </a:pPr>
            <a:r>
              <a:rPr lang="en-US" sz="4372">
                <a:solidFill>
                  <a:srgbClr val="FFFFFF"/>
                </a:solidFill>
                <a:latin typeface="DM Sans Bold"/>
              </a:rPr>
              <a:t>What factors make a program successful?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0" y="9229725"/>
            <a:ext cx="18288000" cy="0"/>
          </a:xfrm>
          <a:prstGeom prst="line">
            <a:avLst/>
          </a:prstGeom>
          <a:ln cap="flat" w="28575">
            <a:solidFill>
              <a:srgbClr val="FFDC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3" id="3"/>
          <p:cNvSpPr/>
          <p:nvPr/>
        </p:nvSpPr>
        <p:spPr>
          <a:xfrm rot="0">
            <a:off x="0" y="1000125"/>
            <a:ext cx="18288000" cy="0"/>
          </a:xfrm>
          <a:prstGeom prst="line">
            <a:avLst/>
          </a:prstGeom>
          <a:ln cap="flat" w="28575">
            <a:solidFill>
              <a:srgbClr val="FFDC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4" id="4"/>
          <p:cNvSpPr txBox="true"/>
          <p:nvPr/>
        </p:nvSpPr>
        <p:spPr>
          <a:xfrm rot="0">
            <a:off x="1391690" y="4804047"/>
            <a:ext cx="872366" cy="25615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119"/>
              </a:lnSpc>
            </a:pPr>
            <a:r>
              <a:rPr lang="en-US" sz="3199">
                <a:solidFill>
                  <a:srgbClr val="1E8AFF"/>
                </a:solidFill>
                <a:latin typeface="DM Sans Bold"/>
              </a:rPr>
              <a:t>01</a:t>
            </a:r>
          </a:p>
          <a:p>
            <a:pPr>
              <a:lnSpc>
                <a:spcPts val="5119"/>
              </a:lnSpc>
            </a:pPr>
            <a:r>
              <a:rPr lang="en-US" sz="3199">
                <a:solidFill>
                  <a:srgbClr val="1E8AFF"/>
                </a:solidFill>
                <a:latin typeface="DM Sans Bold"/>
              </a:rPr>
              <a:t>02</a:t>
            </a:r>
          </a:p>
          <a:p>
            <a:pPr>
              <a:lnSpc>
                <a:spcPts val="5119"/>
              </a:lnSpc>
            </a:pPr>
            <a:r>
              <a:rPr lang="en-US" sz="3199">
                <a:solidFill>
                  <a:srgbClr val="1E8AFF"/>
                </a:solidFill>
                <a:latin typeface="DM Sans Bold"/>
              </a:rPr>
              <a:t>03</a:t>
            </a:r>
          </a:p>
          <a:p>
            <a:pPr>
              <a:lnSpc>
                <a:spcPts val="5119"/>
              </a:lnSpc>
            </a:pPr>
            <a:r>
              <a:rPr lang="en-US" sz="3199">
                <a:solidFill>
                  <a:srgbClr val="1E8AFF"/>
                </a:solidFill>
                <a:latin typeface="DM Sans Bold"/>
              </a:rPr>
              <a:t>04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2454556" y="4804047"/>
            <a:ext cx="5308484" cy="25615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119"/>
              </a:lnSpc>
            </a:pPr>
            <a:r>
              <a:rPr lang="en-US" sz="3199">
                <a:solidFill>
                  <a:srgbClr val="1B365D"/>
                </a:solidFill>
                <a:latin typeface="DM Sans"/>
              </a:rPr>
              <a:t>Addressing Myths</a:t>
            </a:r>
          </a:p>
          <a:p>
            <a:pPr>
              <a:lnSpc>
                <a:spcPts val="5119"/>
              </a:lnSpc>
            </a:pPr>
            <a:r>
              <a:rPr lang="en-US" sz="3199">
                <a:solidFill>
                  <a:srgbClr val="1B365D"/>
                </a:solidFill>
                <a:latin typeface="DM Sans"/>
              </a:rPr>
              <a:t>Basics of Food Insecurity</a:t>
            </a:r>
          </a:p>
          <a:p>
            <a:pPr>
              <a:lnSpc>
                <a:spcPts val="5119"/>
              </a:lnSpc>
            </a:pPr>
            <a:r>
              <a:rPr lang="en-US" sz="3199">
                <a:solidFill>
                  <a:srgbClr val="1B365D"/>
                </a:solidFill>
                <a:latin typeface="DM Sans"/>
              </a:rPr>
              <a:t>Food is Medicine Overview</a:t>
            </a:r>
          </a:p>
          <a:p>
            <a:pPr>
              <a:lnSpc>
                <a:spcPts val="5119"/>
              </a:lnSpc>
            </a:pPr>
            <a:r>
              <a:rPr lang="en-US" sz="3199">
                <a:solidFill>
                  <a:srgbClr val="1B365D"/>
                </a:solidFill>
                <a:latin typeface="DM Sans"/>
              </a:rPr>
              <a:t>Future Directions</a:t>
            </a:r>
          </a:p>
        </p:txBody>
      </p:sp>
      <p:sp>
        <p:nvSpPr>
          <p:cNvPr name="AutoShape 6" id="6"/>
          <p:cNvSpPr/>
          <p:nvPr/>
        </p:nvSpPr>
        <p:spPr>
          <a:xfrm rot="0">
            <a:off x="0" y="3016158"/>
            <a:ext cx="18288000" cy="0"/>
          </a:xfrm>
          <a:prstGeom prst="line">
            <a:avLst/>
          </a:prstGeom>
          <a:ln cap="flat" w="28575">
            <a:solidFill>
              <a:srgbClr val="FFDC00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7" id="7"/>
          <p:cNvGrpSpPr/>
          <p:nvPr/>
        </p:nvGrpSpPr>
        <p:grpSpPr>
          <a:xfrm rot="0">
            <a:off x="0" y="1028700"/>
            <a:ext cx="7968138" cy="2016033"/>
            <a:chOff x="0" y="0"/>
            <a:chExt cx="5356183" cy="1355178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5356183" cy="1355178"/>
            </a:xfrm>
            <a:custGeom>
              <a:avLst/>
              <a:gdLst/>
              <a:ahLst/>
              <a:cxnLst/>
              <a:rect r="r" b="b" t="t" l="l"/>
              <a:pathLst>
                <a:path h="1355178" w="5356183">
                  <a:moveTo>
                    <a:pt x="0" y="0"/>
                  </a:moveTo>
                  <a:lnTo>
                    <a:pt x="5356183" y="0"/>
                  </a:lnTo>
                  <a:lnTo>
                    <a:pt x="5356183" y="1355178"/>
                  </a:lnTo>
                  <a:lnTo>
                    <a:pt x="0" y="1355178"/>
                  </a:lnTo>
                  <a:close/>
                </a:path>
              </a:pathLst>
            </a:custGeom>
            <a:solidFill>
              <a:srgbClr val="1E8AFF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57150"/>
              <a:ext cx="5356183" cy="141232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1543979" y="1481089"/>
            <a:ext cx="5626687" cy="11493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8800"/>
              </a:lnSpc>
            </a:pPr>
            <a:r>
              <a:rPr lang="en-US" sz="8000">
                <a:solidFill>
                  <a:srgbClr val="FFFFFF"/>
                </a:solidFill>
                <a:latin typeface="DM Sans Bold"/>
              </a:rPr>
              <a:t>Agenda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0483320" y="3044733"/>
            <a:ext cx="7804680" cy="6213567"/>
          </a:xfrm>
          <a:custGeom>
            <a:avLst/>
            <a:gdLst/>
            <a:ahLst/>
            <a:cxnLst/>
            <a:rect r="r" b="b" t="t" l="l"/>
            <a:pathLst>
              <a:path h="6213567" w="7804680">
                <a:moveTo>
                  <a:pt x="0" y="0"/>
                </a:moveTo>
                <a:lnTo>
                  <a:pt x="7804680" y="0"/>
                </a:lnTo>
                <a:lnTo>
                  <a:pt x="7804680" y="6213567"/>
                </a:lnTo>
                <a:lnTo>
                  <a:pt x="0" y="62135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849" r="-23913" b="-1849"/>
            </a:stretch>
          </a:blipFill>
        </p:spPr>
      </p: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704178" y="1028700"/>
            <a:ext cx="9540834" cy="2349550"/>
            <a:chOff x="0" y="0"/>
            <a:chExt cx="6413350" cy="157936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413350" cy="1579368"/>
            </a:xfrm>
            <a:custGeom>
              <a:avLst/>
              <a:gdLst/>
              <a:ahLst/>
              <a:cxnLst/>
              <a:rect r="r" b="b" t="t" l="l"/>
              <a:pathLst>
                <a:path h="1579368" w="6413350">
                  <a:moveTo>
                    <a:pt x="0" y="0"/>
                  </a:moveTo>
                  <a:lnTo>
                    <a:pt x="6413350" y="0"/>
                  </a:lnTo>
                  <a:lnTo>
                    <a:pt x="6413350" y="1579368"/>
                  </a:lnTo>
                  <a:lnTo>
                    <a:pt x="0" y="1579368"/>
                  </a:lnTo>
                  <a:close/>
                </a:path>
              </a:pathLst>
            </a:custGeom>
            <a:solidFill>
              <a:srgbClr val="1E8A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6413350" cy="163651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AutoShape 5" id="5"/>
          <p:cNvSpPr/>
          <p:nvPr/>
        </p:nvSpPr>
        <p:spPr>
          <a:xfrm rot="0">
            <a:off x="0" y="9258300"/>
            <a:ext cx="18288000" cy="0"/>
          </a:xfrm>
          <a:prstGeom prst="line">
            <a:avLst/>
          </a:prstGeom>
          <a:ln cap="flat" w="28575">
            <a:solidFill>
              <a:srgbClr val="FFDC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6" id="6"/>
          <p:cNvSpPr/>
          <p:nvPr/>
        </p:nvSpPr>
        <p:spPr>
          <a:xfrm rot="-5400000">
            <a:off x="12115800" y="5129212"/>
            <a:ext cx="10287000" cy="0"/>
          </a:xfrm>
          <a:prstGeom prst="line">
            <a:avLst/>
          </a:prstGeom>
          <a:ln cap="flat" w="28575">
            <a:solidFill>
              <a:srgbClr val="FFDC00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7" id="7"/>
          <p:cNvGrpSpPr/>
          <p:nvPr/>
        </p:nvGrpSpPr>
        <p:grpSpPr>
          <a:xfrm rot="0">
            <a:off x="8360382" y="1677121"/>
            <a:ext cx="949351" cy="1052708"/>
            <a:chOff x="0" y="0"/>
            <a:chExt cx="1265802" cy="1403611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265802" cy="1403611"/>
            </a:xfrm>
            <a:custGeom>
              <a:avLst/>
              <a:gdLst/>
              <a:ahLst/>
              <a:cxnLst/>
              <a:rect r="r" b="b" t="t" l="l"/>
              <a:pathLst>
                <a:path h="1403611" w="1265802">
                  <a:moveTo>
                    <a:pt x="0" y="0"/>
                  </a:moveTo>
                  <a:lnTo>
                    <a:pt x="1265802" y="0"/>
                  </a:lnTo>
                  <a:lnTo>
                    <a:pt x="1265802" y="1403611"/>
                  </a:lnTo>
                  <a:lnTo>
                    <a:pt x="0" y="14036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261021" y="559210"/>
              <a:ext cx="743760" cy="654631"/>
            </a:xfrm>
            <a:custGeom>
              <a:avLst/>
              <a:gdLst/>
              <a:ahLst/>
              <a:cxnLst/>
              <a:rect r="r" b="b" t="t" l="l"/>
              <a:pathLst>
                <a:path h="654631" w="743760">
                  <a:moveTo>
                    <a:pt x="0" y="0"/>
                  </a:moveTo>
                  <a:lnTo>
                    <a:pt x="743760" y="0"/>
                  </a:lnTo>
                  <a:lnTo>
                    <a:pt x="743760" y="654631"/>
                  </a:lnTo>
                  <a:lnTo>
                    <a:pt x="0" y="6546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1348547" y="1028700"/>
            <a:ext cx="6355631" cy="8229600"/>
          </a:xfrm>
          <a:custGeom>
            <a:avLst/>
            <a:gdLst/>
            <a:ahLst/>
            <a:cxnLst/>
            <a:rect r="r" b="b" t="t" l="l"/>
            <a:pathLst>
              <a:path h="8229600" w="6355631">
                <a:moveTo>
                  <a:pt x="0" y="0"/>
                </a:moveTo>
                <a:lnTo>
                  <a:pt x="6355631" y="0"/>
                </a:lnTo>
                <a:lnTo>
                  <a:pt x="635563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64842" t="0" r="-64842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8262218" y="3982715"/>
            <a:ext cx="8424755" cy="4257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47703" indent="-323852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1B365D"/>
                </a:solidFill>
                <a:latin typeface="DM Sans Bold"/>
              </a:rPr>
              <a:t>Heavy investment in research</a:t>
            </a:r>
            <a:r>
              <a:rPr lang="en-US" sz="3000">
                <a:solidFill>
                  <a:srgbClr val="1B365D"/>
                </a:solidFill>
                <a:latin typeface="DM Sans"/>
              </a:rPr>
              <a:t>- what works best?</a:t>
            </a:r>
          </a:p>
          <a:p>
            <a:pPr marL="647703" indent="-323852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1B365D"/>
                </a:solidFill>
                <a:latin typeface="DM Sans Bold"/>
              </a:rPr>
              <a:t>Statewide network and partnerships</a:t>
            </a:r>
            <a:r>
              <a:rPr lang="en-US" sz="3000">
                <a:solidFill>
                  <a:srgbClr val="1B365D"/>
                </a:solidFill>
                <a:latin typeface="DM Sans"/>
              </a:rPr>
              <a:t>- how do we bring everyone to the table?</a:t>
            </a:r>
          </a:p>
          <a:p>
            <a:pPr marL="647703" indent="-323852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1B365D"/>
                </a:solidFill>
                <a:latin typeface="DM Sans Bold"/>
              </a:rPr>
              <a:t>Integration at scale</a:t>
            </a:r>
            <a:r>
              <a:rPr lang="en-US" sz="3000">
                <a:solidFill>
                  <a:srgbClr val="1B365D"/>
                </a:solidFill>
                <a:latin typeface="DM Sans"/>
              </a:rPr>
              <a:t>- what are the barriers?</a:t>
            </a:r>
          </a:p>
          <a:p>
            <a:pPr marL="647703" indent="-323852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1B365D"/>
                </a:solidFill>
                <a:latin typeface="DM Sans Bold"/>
              </a:rPr>
              <a:t>Sustained funding</a:t>
            </a:r>
            <a:r>
              <a:rPr lang="en-US" sz="3000">
                <a:solidFill>
                  <a:srgbClr val="1B365D"/>
                </a:solidFill>
                <a:latin typeface="DM Sans"/>
              </a:rPr>
              <a:t>- what is the process?</a:t>
            </a:r>
          </a:p>
          <a:p>
            <a:pPr marL="647703" indent="-323852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1B365D"/>
                </a:solidFill>
                <a:latin typeface="DM Sans Bold"/>
              </a:rPr>
              <a:t>Training for clinicians</a:t>
            </a:r>
            <a:r>
              <a:rPr lang="en-US" sz="3000">
                <a:solidFill>
                  <a:srgbClr val="1B365D"/>
                </a:solidFill>
                <a:latin typeface="DM Sans"/>
              </a:rPr>
              <a:t>- who mans the frontlines?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9665379" y="1975479"/>
            <a:ext cx="7127620" cy="5765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442"/>
              </a:lnSpc>
            </a:pPr>
            <a:r>
              <a:rPr lang="en-US" sz="4039">
                <a:solidFill>
                  <a:srgbClr val="FFFFFF"/>
                </a:solidFill>
                <a:latin typeface="DM Sans Bold"/>
              </a:rPr>
              <a:t>The Challenges Ahead</a:t>
            </a:r>
          </a:p>
        </p:txBody>
      </p: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704178" y="1028700"/>
            <a:ext cx="9540834" cy="2349550"/>
            <a:chOff x="0" y="0"/>
            <a:chExt cx="6413350" cy="157936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413350" cy="1579368"/>
            </a:xfrm>
            <a:custGeom>
              <a:avLst/>
              <a:gdLst/>
              <a:ahLst/>
              <a:cxnLst/>
              <a:rect r="r" b="b" t="t" l="l"/>
              <a:pathLst>
                <a:path h="1579368" w="6413350">
                  <a:moveTo>
                    <a:pt x="0" y="0"/>
                  </a:moveTo>
                  <a:lnTo>
                    <a:pt x="6413350" y="0"/>
                  </a:lnTo>
                  <a:lnTo>
                    <a:pt x="6413350" y="1579368"/>
                  </a:lnTo>
                  <a:lnTo>
                    <a:pt x="0" y="1579368"/>
                  </a:lnTo>
                  <a:close/>
                </a:path>
              </a:pathLst>
            </a:custGeom>
            <a:solidFill>
              <a:srgbClr val="1E8A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6413350" cy="163651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AutoShape 5" id="5"/>
          <p:cNvSpPr/>
          <p:nvPr/>
        </p:nvSpPr>
        <p:spPr>
          <a:xfrm rot="0">
            <a:off x="0" y="9258300"/>
            <a:ext cx="18288000" cy="0"/>
          </a:xfrm>
          <a:prstGeom prst="line">
            <a:avLst/>
          </a:prstGeom>
          <a:ln cap="flat" w="28575">
            <a:solidFill>
              <a:srgbClr val="FFDC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6" id="6"/>
          <p:cNvSpPr/>
          <p:nvPr/>
        </p:nvSpPr>
        <p:spPr>
          <a:xfrm rot="-5400000">
            <a:off x="12115800" y="5129212"/>
            <a:ext cx="10287000" cy="0"/>
          </a:xfrm>
          <a:prstGeom prst="line">
            <a:avLst/>
          </a:prstGeom>
          <a:ln cap="flat" w="28575">
            <a:solidFill>
              <a:srgbClr val="FFDC00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7" id="7"/>
          <p:cNvGrpSpPr/>
          <p:nvPr/>
        </p:nvGrpSpPr>
        <p:grpSpPr>
          <a:xfrm rot="0">
            <a:off x="8360382" y="1677121"/>
            <a:ext cx="949351" cy="1052708"/>
            <a:chOff x="0" y="0"/>
            <a:chExt cx="1265802" cy="1403611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265802" cy="1403611"/>
            </a:xfrm>
            <a:custGeom>
              <a:avLst/>
              <a:gdLst/>
              <a:ahLst/>
              <a:cxnLst/>
              <a:rect r="r" b="b" t="t" l="l"/>
              <a:pathLst>
                <a:path h="1403611" w="1265802">
                  <a:moveTo>
                    <a:pt x="0" y="0"/>
                  </a:moveTo>
                  <a:lnTo>
                    <a:pt x="1265802" y="0"/>
                  </a:lnTo>
                  <a:lnTo>
                    <a:pt x="1265802" y="1403611"/>
                  </a:lnTo>
                  <a:lnTo>
                    <a:pt x="0" y="14036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261021" y="559210"/>
              <a:ext cx="743760" cy="654631"/>
            </a:xfrm>
            <a:custGeom>
              <a:avLst/>
              <a:gdLst/>
              <a:ahLst/>
              <a:cxnLst/>
              <a:rect r="r" b="b" t="t" l="l"/>
              <a:pathLst>
                <a:path h="654631" w="743760">
                  <a:moveTo>
                    <a:pt x="0" y="0"/>
                  </a:moveTo>
                  <a:lnTo>
                    <a:pt x="743760" y="0"/>
                  </a:lnTo>
                  <a:lnTo>
                    <a:pt x="743760" y="654631"/>
                  </a:lnTo>
                  <a:lnTo>
                    <a:pt x="0" y="6546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1348547" y="1028700"/>
            <a:ext cx="6355631" cy="8229600"/>
          </a:xfrm>
          <a:custGeom>
            <a:avLst/>
            <a:gdLst/>
            <a:ahLst/>
            <a:cxnLst/>
            <a:rect r="r" b="b" t="t" l="l"/>
            <a:pathLst>
              <a:path h="8229600" w="6355631">
                <a:moveTo>
                  <a:pt x="0" y="0"/>
                </a:moveTo>
                <a:lnTo>
                  <a:pt x="6355631" y="0"/>
                </a:lnTo>
                <a:lnTo>
                  <a:pt x="635563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6992" t="0" r="-46992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8262218" y="3601972"/>
            <a:ext cx="8424755" cy="46126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26114" indent="-313057" lvl="1">
              <a:lnSpc>
                <a:spcPts val="4060"/>
              </a:lnSpc>
              <a:buFont typeface="Arial"/>
              <a:buChar char="•"/>
            </a:pPr>
            <a:r>
              <a:rPr lang="en-US" sz="2900">
                <a:solidFill>
                  <a:srgbClr val="1B365D"/>
                </a:solidFill>
                <a:latin typeface="DM Sans"/>
              </a:rPr>
              <a:t>Volunteering your time to provide dietary counseling to food insecure populations at food banks or beyond</a:t>
            </a:r>
          </a:p>
          <a:p>
            <a:pPr marL="626114" indent="-313057" lvl="1">
              <a:lnSpc>
                <a:spcPts val="4060"/>
              </a:lnSpc>
              <a:buFont typeface="Arial"/>
              <a:buChar char="•"/>
            </a:pPr>
            <a:r>
              <a:rPr lang="en-US" sz="2900">
                <a:solidFill>
                  <a:srgbClr val="1B365D"/>
                </a:solidFill>
                <a:latin typeface="DM Sans"/>
              </a:rPr>
              <a:t>Familiarizing yourself with federal and local resources</a:t>
            </a:r>
          </a:p>
          <a:p>
            <a:pPr marL="626114" indent="-313057" lvl="1">
              <a:lnSpc>
                <a:spcPts val="4060"/>
              </a:lnSpc>
              <a:buFont typeface="Arial"/>
              <a:buChar char="•"/>
            </a:pPr>
            <a:r>
              <a:rPr lang="en-US" sz="2900">
                <a:solidFill>
                  <a:srgbClr val="1B365D"/>
                </a:solidFill>
                <a:latin typeface="DM Sans"/>
              </a:rPr>
              <a:t>Screening and referral in your practice</a:t>
            </a:r>
          </a:p>
          <a:p>
            <a:pPr marL="626114" indent="-313057" lvl="1">
              <a:lnSpc>
                <a:spcPts val="4060"/>
              </a:lnSpc>
              <a:buFont typeface="Arial"/>
              <a:buChar char="•"/>
            </a:pPr>
            <a:r>
              <a:rPr lang="en-US" sz="2900">
                <a:solidFill>
                  <a:srgbClr val="1B365D"/>
                </a:solidFill>
                <a:latin typeface="DM Sans"/>
              </a:rPr>
              <a:t>Providing education materials specific to food insecure populations</a:t>
            </a:r>
          </a:p>
          <a:p>
            <a:pPr marL="626114" indent="-313057" lvl="1">
              <a:lnSpc>
                <a:spcPts val="4060"/>
              </a:lnSpc>
              <a:buFont typeface="Arial"/>
              <a:buChar char="•"/>
            </a:pPr>
            <a:r>
              <a:rPr lang="en-US" sz="2900">
                <a:solidFill>
                  <a:srgbClr val="1B365D"/>
                </a:solidFill>
                <a:latin typeface="DM Sans"/>
              </a:rPr>
              <a:t>Advocate for policy change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9665379" y="1975479"/>
            <a:ext cx="7127620" cy="5765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442"/>
              </a:lnSpc>
            </a:pPr>
            <a:r>
              <a:rPr lang="en-US" sz="4039">
                <a:solidFill>
                  <a:srgbClr val="FFFFFF"/>
                </a:solidFill>
                <a:latin typeface="DM Sans Bold"/>
              </a:rPr>
              <a:t>How Can RDs Get Involved?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7704178" y="8524058"/>
            <a:ext cx="9540834" cy="574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00"/>
              </a:lnSpc>
            </a:pPr>
            <a:r>
              <a:rPr lang="en-US" sz="4000">
                <a:solidFill>
                  <a:srgbClr val="1B365D"/>
                </a:solidFill>
                <a:latin typeface="DM Sans Bold"/>
              </a:rPr>
              <a:t>Central Role in Future FiM Programs</a:t>
            </a:r>
          </a:p>
        </p:txBody>
      </p:sp>
      <p:sp>
        <p:nvSpPr>
          <p:cNvPr name="AutoShape 14" id="14"/>
          <p:cNvSpPr/>
          <p:nvPr/>
        </p:nvSpPr>
        <p:spPr>
          <a:xfrm>
            <a:off x="0" y="1014412"/>
            <a:ext cx="18288000" cy="0"/>
          </a:xfrm>
          <a:prstGeom prst="line">
            <a:avLst/>
          </a:prstGeom>
          <a:ln cap="flat" w="28575">
            <a:solidFill>
              <a:srgbClr val="FFDC00"/>
            </a:solidFill>
            <a:prstDash val="solid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0" y="1000125"/>
            <a:ext cx="18288000" cy="0"/>
          </a:xfrm>
          <a:prstGeom prst="line">
            <a:avLst/>
          </a:prstGeom>
          <a:ln cap="flat" w="28575">
            <a:solidFill>
              <a:srgbClr val="FFDC00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3" id="3"/>
          <p:cNvGrpSpPr/>
          <p:nvPr/>
        </p:nvGrpSpPr>
        <p:grpSpPr>
          <a:xfrm rot="0">
            <a:off x="0" y="1028700"/>
            <a:ext cx="7349034" cy="1631876"/>
            <a:chOff x="0" y="0"/>
            <a:chExt cx="4940022" cy="109694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940022" cy="1096947"/>
            </a:xfrm>
            <a:custGeom>
              <a:avLst/>
              <a:gdLst/>
              <a:ahLst/>
              <a:cxnLst/>
              <a:rect r="r" b="b" t="t" l="l"/>
              <a:pathLst>
                <a:path h="1096947" w="4940022">
                  <a:moveTo>
                    <a:pt x="0" y="0"/>
                  </a:moveTo>
                  <a:lnTo>
                    <a:pt x="4940022" y="0"/>
                  </a:lnTo>
                  <a:lnTo>
                    <a:pt x="4940022" y="1096947"/>
                  </a:lnTo>
                  <a:lnTo>
                    <a:pt x="0" y="1096947"/>
                  </a:lnTo>
                  <a:close/>
                </a:path>
              </a:pathLst>
            </a:custGeom>
            <a:solidFill>
              <a:srgbClr val="1E8A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57150"/>
              <a:ext cx="4940022" cy="115409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225661" y="1479750"/>
            <a:ext cx="658126" cy="729777"/>
            <a:chOff x="0" y="0"/>
            <a:chExt cx="877501" cy="973036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77501" cy="973036"/>
            </a:xfrm>
            <a:custGeom>
              <a:avLst/>
              <a:gdLst/>
              <a:ahLst/>
              <a:cxnLst/>
              <a:rect r="r" b="b" t="t" l="l"/>
              <a:pathLst>
                <a:path h="973036" w="877501">
                  <a:moveTo>
                    <a:pt x="0" y="0"/>
                  </a:moveTo>
                  <a:lnTo>
                    <a:pt x="877501" y="0"/>
                  </a:lnTo>
                  <a:lnTo>
                    <a:pt x="877501" y="973036"/>
                  </a:lnTo>
                  <a:lnTo>
                    <a:pt x="0" y="9730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80950" y="387665"/>
              <a:ext cx="515602" cy="453815"/>
            </a:xfrm>
            <a:custGeom>
              <a:avLst/>
              <a:gdLst/>
              <a:ahLst/>
              <a:cxnLst/>
              <a:rect r="r" b="b" t="t" l="l"/>
              <a:pathLst>
                <a:path h="453815" w="515602">
                  <a:moveTo>
                    <a:pt x="0" y="0"/>
                  </a:moveTo>
                  <a:lnTo>
                    <a:pt x="515602" y="0"/>
                  </a:lnTo>
                  <a:lnTo>
                    <a:pt x="515602" y="453815"/>
                  </a:lnTo>
                  <a:lnTo>
                    <a:pt x="0" y="4538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AutoShape 9" id="9"/>
          <p:cNvSpPr/>
          <p:nvPr/>
        </p:nvSpPr>
        <p:spPr>
          <a:xfrm flipV="true">
            <a:off x="554724" y="2724596"/>
            <a:ext cx="0" cy="10287000"/>
          </a:xfrm>
          <a:prstGeom prst="line">
            <a:avLst/>
          </a:prstGeom>
          <a:ln cap="flat" w="28575">
            <a:solidFill>
              <a:srgbClr val="FFDC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10" id="10"/>
          <p:cNvSpPr txBox="true"/>
          <p:nvPr/>
        </p:nvSpPr>
        <p:spPr>
          <a:xfrm rot="0">
            <a:off x="1028700" y="1660170"/>
            <a:ext cx="6239648" cy="3975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080"/>
              </a:lnSpc>
            </a:pPr>
            <a:r>
              <a:rPr lang="en-US" sz="2800">
                <a:solidFill>
                  <a:srgbClr val="FFFFFF"/>
                </a:solidFill>
                <a:latin typeface="DM Sans Bold"/>
              </a:rPr>
              <a:t>Key Takeaways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883787" y="3609153"/>
            <a:ext cx="7907346" cy="2245546"/>
            <a:chOff x="0" y="0"/>
            <a:chExt cx="2025316" cy="575154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2025316" cy="575154"/>
            </a:xfrm>
            <a:custGeom>
              <a:avLst/>
              <a:gdLst/>
              <a:ahLst/>
              <a:cxnLst/>
              <a:rect r="r" b="b" t="t" l="l"/>
              <a:pathLst>
                <a:path h="575154" w="2025316">
                  <a:moveTo>
                    <a:pt x="0" y="0"/>
                  </a:moveTo>
                  <a:lnTo>
                    <a:pt x="2025316" y="0"/>
                  </a:lnTo>
                  <a:lnTo>
                    <a:pt x="2025316" y="575154"/>
                  </a:lnTo>
                  <a:lnTo>
                    <a:pt x="0" y="575154"/>
                  </a:lnTo>
                  <a:close/>
                </a:path>
              </a:pathLst>
            </a:custGeom>
            <a:solidFill>
              <a:srgbClr val="1E8AFF"/>
            </a:solidFill>
            <a:ln w="19050" cap="sq">
              <a:solidFill>
                <a:srgbClr val="1B365D"/>
              </a:solidFill>
              <a:prstDash val="solid"/>
              <a:miter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0" y="-28575"/>
              <a:ext cx="2025316" cy="603729"/>
            </a:xfrm>
            <a:prstGeom prst="rect">
              <a:avLst/>
            </a:prstGeom>
          </p:spPr>
          <p:txBody>
            <a:bodyPr anchor="ctr" rtlCol="false" tIns="21473" lIns="21473" bIns="21473" rIns="21473"/>
            <a:lstStyle/>
            <a:p>
              <a:pPr algn="ctr">
                <a:lnSpc>
                  <a:spcPts val="19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4" id="14"/>
          <p:cNvGrpSpPr>
            <a:grpSpLocks noChangeAspect="true"/>
          </p:cNvGrpSpPr>
          <p:nvPr/>
        </p:nvGrpSpPr>
        <p:grpSpPr>
          <a:xfrm rot="0">
            <a:off x="6434685" y="3609153"/>
            <a:ext cx="2354278" cy="2245546"/>
            <a:chOff x="0" y="0"/>
            <a:chExt cx="6324600" cy="60325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127000" y="127000"/>
              <a:ext cx="6070600" cy="5778500"/>
            </a:xfrm>
            <a:custGeom>
              <a:avLst/>
              <a:gdLst/>
              <a:ahLst/>
              <a:cxnLst/>
              <a:rect r="r" b="b" t="t" l="l"/>
              <a:pathLst>
                <a:path h="5778500" w="6070600">
                  <a:moveTo>
                    <a:pt x="0" y="0"/>
                  </a:moveTo>
                  <a:lnTo>
                    <a:pt x="6070600" y="0"/>
                  </a:lnTo>
                  <a:lnTo>
                    <a:pt x="6070600" y="5778500"/>
                  </a:lnTo>
                  <a:lnTo>
                    <a:pt x="0" y="5778500"/>
                  </a:lnTo>
                  <a:close/>
                </a:path>
              </a:pathLst>
            </a:custGeom>
            <a:blipFill>
              <a:blip r:embed="rId6"/>
              <a:stretch>
                <a:fillRect l="-16565" t="0" r="-16565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6324600" cy="6032500"/>
            </a:xfrm>
            <a:custGeom>
              <a:avLst/>
              <a:gdLst/>
              <a:ahLst/>
              <a:cxnLst/>
              <a:rect r="r" b="b" t="t" l="l"/>
              <a:pathLst>
                <a:path h="6032500" w="6324600">
                  <a:moveTo>
                    <a:pt x="6324600" y="6032500"/>
                  </a:moveTo>
                  <a:lnTo>
                    <a:pt x="0" y="6032500"/>
                  </a:lnTo>
                  <a:lnTo>
                    <a:pt x="0" y="0"/>
                  </a:lnTo>
                  <a:lnTo>
                    <a:pt x="6324600" y="0"/>
                  </a:lnTo>
                  <a:lnTo>
                    <a:pt x="6324600" y="6032500"/>
                  </a:lnTo>
                  <a:close/>
                  <a:moveTo>
                    <a:pt x="127000" y="5905500"/>
                  </a:moveTo>
                  <a:lnTo>
                    <a:pt x="6197600" y="5905500"/>
                  </a:lnTo>
                  <a:lnTo>
                    <a:pt x="6197600" y="127000"/>
                  </a:lnTo>
                  <a:lnTo>
                    <a:pt x="127000" y="127000"/>
                  </a:lnTo>
                  <a:lnTo>
                    <a:pt x="127000" y="5905500"/>
                  </a:lnTo>
                  <a:close/>
                </a:path>
              </a:pathLst>
            </a:custGeom>
            <a:solidFill>
              <a:srgbClr val="FFDC00"/>
            </a:solidFill>
          </p:spPr>
        </p:sp>
      </p:grpSp>
      <p:sp>
        <p:nvSpPr>
          <p:cNvPr name="TextBox 17" id="17"/>
          <p:cNvSpPr txBox="true"/>
          <p:nvPr/>
        </p:nvSpPr>
        <p:spPr>
          <a:xfrm rot="0">
            <a:off x="1207513" y="3967386"/>
            <a:ext cx="4934009" cy="14719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DM Sans"/>
              </a:rPr>
              <a:t>To improve health outcomes, we must address food insecurity.</a:t>
            </a:r>
          </a:p>
        </p:txBody>
      </p:sp>
      <p:grpSp>
        <p:nvGrpSpPr>
          <p:cNvPr name="Group 18" id="18"/>
          <p:cNvGrpSpPr/>
          <p:nvPr/>
        </p:nvGrpSpPr>
        <p:grpSpPr>
          <a:xfrm rot="0">
            <a:off x="883787" y="7012754"/>
            <a:ext cx="7907346" cy="2245546"/>
            <a:chOff x="0" y="0"/>
            <a:chExt cx="2025316" cy="575154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2025316" cy="575154"/>
            </a:xfrm>
            <a:custGeom>
              <a:avLst/>
              <a:gdLst/>
              <a:ahLst/>
              <a:cxnLst/>
              <a:rect r="r" b="b" t="t" l="l"/>
              <a:pathLst>
                <a:path h="575154" w="2025316">
                  <a:moveTo>
                    <a:pt x="0" y="0"/>
                  </a:moveTo>
                  <a:lnTo>
                    <a:pt x="2025316" y="0"/>
                  </a:lnTo>
                  <a:lnTo>
                    <a:pt x="2025316" y="575154"/>
                  </a:lnTo>
                  <a:lnTo>
                    <a:pt x="0" y="575154"/>
                  </a:lnTo>
                  <a:close/>
                </a:path>
              </a:pathLst>
            </a:custGeom>
            <a:solidFill>
              <a:srgbClr val="1E8AFF"/>
            </a:solidFill>
            <a:ln w="19050" cap="sq">
              <a:solidFill>
                <a:srgbClr val="1B365D"/>
              </a:solidFill>
              <a:prstDash val="solid"/>
              <a:miter/>
            </a:ln>
          </p:spPr>
        </p:sp>
        <p:sp>
          <p:nvSpPr>
            <p:cNvPr name="TextBox 20" id="20"/>
            <p:cNvSpPr txBox="true"/>
            <p:nvPr/>
          </p:nvSpPr>
          <p:spPr>
            <a:xfrm>
              <a:off x="0" y="-28575"/>
              <a:ext cx="2025316" cy="603729"/>
            </a:xfrm>
            <a:prstGeom prst="rect">
              <a:avLst/>
            </a:prstGeom>
          </p:spPr>
          <p:txBody>
            <a:bodyPr anchor="ctr" rtlCol="false" tIns="21473" lIns="21473" bIns="21473" rIns="21473"/>
            <a:lstStyle/>
            <a:p>
              <a:pPr algn="ctr">
                <a:lnSpc>
                  <a:spcPts val="19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1" id="21"/>
          <p:cNvGrpSpPr>
            <a:grpSpLocks noChangeAspect="true"/>
          </p:cNvGrpSpPr>
          <p:nvPr/>
        </p:nvGrpSpPr>
        <p:grpSpPr>
          <a:xfrm rot="0">
            <a:off x="6434685" y="7012754"/>
            <a:ext cx="2354278" cy="2245546"/>
            <a:chOff x="0" y="0"/>
            <a:chExt cx="6324600" cy="60325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127000" y="127000"/>
              <a:ext cx="6070600" cy="5778500"/>
            </a:xfrm>
            <a:custGeom>
              <a:avLst/>
              <a:gdLst/>
              <a:ahLst/>
              <a:cxnLst/>
              <a:rect r="r" b="b" t="t" l="l"/>
              <a:pathLst>
                <a:path h="5778500" w="6070600">
                  <a:moveTo>
                    <a:pt x="0" y="0"/>
                  </a:moveTo>
                  <a:lnTo>
                    <a:pt x="6070600" y="0"/>
                  </a:lnTo>
                  <a:lnTo>
                    <a:pt x="6070600" y="5778500"/>
                  </a:lnTo>
                  <a:lnTo>
                    <a:pt x="0" y="5778500"/>
                  </a:lnTo>
                  <a:close/>
                </a:path>
              </a:pathLst>
            </a:custGeom>
            <a:blipFill>
              <a:blip r:embed="rId7"/>
              <a:stretch>
                <a:fillRect l="-21435" t="0" r="-21435" b="0"/>
              </a:stretch>
            </a:blip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6324600" cy="6032500"/>
            </a:xfrm>
            <a:custGeom>
              <a:avLst/>
              <a:gdLst/>
              <a:ahLst/>
              <a:cxnLst/>
              <a:rect r="r" b="b" t="t" l="l"/>
              <a:pathLst>
                <a:path h="6032500" w="6324600">
                  <a:moveTo>
                    <a:pt x="6324600" y="6032500"/>
                  </a:moveTo>
                  <a:lnTo>
                    <a:pt x="0" y="6032500"/>
                  </a:lnTo>
                  <a:lnTo>
                    <a:pt x="0" y="0"/>
                  </a:lnTo>
                  <a:lnTo>
                    <a:pt x="6324600" y="0"/>
                  </a:lnTo>
                  <a:lnTo>
                    <a:pt x="6324600" y="6032500"/>
                  </a:lnTo>
                  <a:close/>
                  <a:moveTo>
                    <a:pt x="127000" y="5905500"/>
                  </a:moveTo>
                  <a:lnTo>
                    <a:pt x="6197600" y="5905500"/>
                  </a:lnTo>
                  <a:lnTo>
                    <a:pt x="6197600" y="127000"/>
                  </a:lnTo>
                  <a:lnTo>
                    <a:pt x="127000" y="127000"/>
                  </a:lnTo>
                  <a:lnTo>
                    <a:pt x="127000" y="5905500"/>
                  </a:lnTo>
                  <a:close/>
                </a:path>
              </a:pathLst>
            </a:custGeom>
            <a:solidFill>
              <a:srgbClr val="FFDC00"/>
            </a:solidFill>
          </p:spPr>
        </p:sp>
      </p:grpSp>
      <p:sp>
        <p:nvSpPr>
          <p:cNvPr name="TextBox 24" id="24"/>
          <p:cNvSpPr txBox="true"/>
          <p:nvPr/>
        </p:nvSpPr>
        <p:spPr>
          <a:xfrm rot="0">
            <a:off x="1166587" y="7123337"/>
            <a:ext cx="4934009" cy="19672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920"/>
              </a:lnSpc>
            </a:pPr>
            <a:r>
              <a:rPr lang="en-US" sz="2800">
                <a:solidFill>
                  <a:srgbClr val="FFFFFF"/>
                </a:solidFill>
                <a:latin typeface="DM Sans"/>
              </a:rPr>
              <a:t>Food is Medicine programs are just one way to address this issue, but there are many other options.</a:t>
            </a:r>
          </a:p>
        </p:txBody>
      </p:sp>
      <p:grpSp>
        <p:nvGrpSpPr>
          <p:cNvPr name="Group 25" id="25"/>
          <p:cNvGrpSpPr/>
          <p:nvPr/>
        </p:nvGrpSpPr>
        <p:grpSpPr>
          <a:xfrm rot="0">
            <a:off x="9772641" y="3609153"/>
            <a:ext cx="7907346" cy="2245546"/>
            <a:chOff x="0" y="0"/>
            <a:chExt cx="2025316" cy="575154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2025316" cy="575154"/>
            </a:xfrm>
            <a:custGeom>
              <a:avLst/>
              <a:gdLst/>
              <a:ahLst/>
              <a:cxnLst/>
              <a:rect r="r" b="b" t="t" l="l"/>
              <a:pathLst>
                <a:path h="575154" w="2025316">
                  <a:moveTo>
                    <a:pt x="0" y="0"/>
                  </a:moveTo>
                  <a:lnTo>
                    <a:pt x="2025316" y="0"/>
                  </a:lnTo>
                  <a:lnTo>
                    <a:pt x="2025316" y="575154"/>
                  </a:lnTo>
                  <a:lnTo>
                    <a:pt x="0" y="575154"/>
                  </a:lnTo>
                  <a:close/>
                </a:path>
              </a:pathLst>
            </a:custGeom>
            <a:solidFill>
              <a:srgbClr val="1E8AFF"/>
            </a:solidFill>
            <a:ln w="19050" cap="sq">
              <a:solidFill>
                <a:srgbClr val="1B365D"/>
              </a:solidFill>
              <a:prstDash val="solid"/>
              <a:miter/>
            </a:ln>
          </p:spPr>
        </p:sp>
        <p:sp>
          <p:nvSpPr>
            <p:cNvPr name="TextBox 27" id="27"/>
            <p:cNvSpPr txBox="true"/>
            <p:nvPr/>
          </p:nvSpPr>
          <p:spPr>
            <a:xfrm>
              <a:off x="0" y="-28575"/>
              <a:ext cx="2025316" cy="603729"/>
            </a:xfrm>
            <a:prstGeom prst="rect">
              <a:avLst/>
            </a:prstGeom>
          </p:spPr>
          <p:txBody>
            <a:bodyPr anchor="ctr" rtlCol="false" tIns="21473" lIns="21473" bIns="21473" rIns="21473"/>
            <a:lstStyle/>
            <a:p>
              <a:pPr algn="ctr">
                <a:lnSpc>
                  <a:spcPts val="19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28" id="28"/>
          <p:cNvSpPr txBox="true"/>
          <p:nvPr/>
        </p:nvSpPr>
        <p:spPr>
          <a:xfrm rot="0">
            <a:off x="10116498" y="3967386"/>
            <a:ext cx="4934009" cy="14719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DM Sans"/>
              </a:rPr>
              <a:t>We need many sectors to help tackle this complex issue.</a:t>
            </a:r>
          </a:p>
        </p:txBody>
      </p:sp>
      <p:grpSp>
        <p:nvGrpSpPr>
          <p:cNvPr name="Group 29" id="29"/>
          <p:cNvGrpSpPr/>
          <p:nvPr/>
        </p:nvGrpSpPr>
        <p:grpSpPr>
          <a:xfrm rot="0">
            <a:off x="9772641" y="7012754"/>
            <a:ext cx="7907346" cy="2245546"/>
            <a:chOff x="0" y="0"/>
            <a:chExt cx="2025316" cy="575154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2025316" cy="575154"/>
            </a:xfrm>
            <a:custGeom>
              <a:avLst/>
              <a:gdLst/>
              <a:ahLst/>
              <a:cxnLst/>
              <a:rect r="r" b="b" t="t" l="l"/>
              <a:pathLst>
                <a:path h="575154" w="2025316">
                  <a:moveTo>
                    <a:pt x="0" y="0"/>
                  </a:moveTo>
                  <a:lnTo>
                    <a:pt x="2025316" y="0"/>
                  </a:lnTo>
                  <a:lnTo>
                    <a:pt x="2025316" y="575154"/>
                  </a:lnTo>
                  <a:lnTo>
                    <a:pt x="0" y="575154"/>
                  </a:lnTo>
                  <a:close/>
                </a:path>
              </a:pathLst>
            </a:custGeom>
            <a:solidFill>
              <a:srgbClr val="1E8AFF"/>
            </a:solidFill>
            <a:ln w="19050" cap="sq">
              <a:solidFill>
                <a:srgbClr val="1B365D"/>
              </a:solidFill>
              <a:prstDash val="solid"/>
              <a:miter/>
            </a:ln>
          </p:spPr>
        </p:sp>
        <p:sp>
          <p:nvSpPr>
            <p:cNvPr name="TextBox 31" id="31"/>
            <p:cNvSpPr txBox="true"/>
            <p:nvPr/>
          </p:nvSpPr>
          <p:spPr>
            <a:xfrm>
              <a:off x="0" y="-28575"/>
              <a:ext cx="2025316" cy="603729"/>
            </a:xfrm>
            <a:prstGeom prst="rect">
              <a:avLst/>
            </a:prstGeom>
          </p:spPr>
          <p:txBody>
            <a:bodyPr anchor="ctr" rtlCol="false" tIns="21473" lIns="21473" bIns="21473" rIns="21473"/>
            <a:lstStyle/>
            <a:p>
              <a:pPr algn="ctr">
                <a:lnSpc>
                  <a:spcPts val="19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32" id="32"/>
          <p:cNvSpPr txBox="true"/>
          <p:nvPr/>
        </p:nvSpPr>
        <p:spPr>
          <a:xfrm rot="0">
            <a:off x="10116498" y="7298597"/>
            <a:ext cx="4934009" cy="15005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019"/>
              </a:lnSpc>
            </a:pPr>
            <a:r>
              <a:rPr lang="en-US" sz="4299">
                <a:solidFill>
                  <a:srgbClr val="FFFFFF"/>
                </a:solidFill>
                <a:latin typeface="DM Sans"/>
              </a:rPr>
              <a:t>Together we can make a difference!</a:t>
            </a:r>
          </a:p>
        </p:txBody>
      </p:sp>
      <p:grpSp>
        <p:nvGrpSpPr>
          <p:cNvPr name="Group 33" id="33"/>
          <p:cNvGrpSpPr>
            <a:grpSpLocks noChangeAspect="true"/>
          </p:cNvGrpSpPr>
          <p:nvPr/>
        </p:nvGrpSpPr>
        <p:grpSpPr>
          <a:xfrm rot="0">
            <a:off x="15326732" y="3609153"/>
            <a:ext cx="2354278" cy="2245546"/>
            <a:chOff x="0" y="0"/>
            <a:chExt cx="6324600" cy="6032500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127000" y="127000"/>
              <a:ext cx="6070600" cy="5778500"/>
            </a:xfrm>
            <a:custGeom>
              <a:avLst/>
              <a:gdLst/>
              <a:ahLst/>
              <a:cxnLst/>
              <a:rect r="r" b="b" t="t" l="l"/>
              <a:pathLst>
                <a:path h="5778500" w="6070600">
                  <a:moveTo>
                    <a:pt x="0" y="0"/>
                  </a:moveTo>
                  <a:lnTo>
                    <a:pt x="6070600" y="0"/>
                  </a:lnTo>
                  <a:lnTo>
                    <a:pt x="6070600" y="5778500"/>
                  </a:lnTo>
                  <a:lnTo>
                    <a:pt x="0" y="5778500"/>
                  </a:lnTo>
                  <a:close/>
                </a:path>
              </a:pathLst>
            </a:custGeom>
            <a:blipFill>
              <a:blip r:embed="rId8"/>
              <a:stretch>
                <a:fillRect l="-21302" t="0" r="-21302" b="0"/>
              </a:stretch>
            </a:blipFill>
          </p:spPr>
        </p:sp>
        <p:sp>
          <p:nvSpPr>
            <p:cNvPr name="Freeform 35" id="35"/>
            <p:cNvSpPr/>
            <p:nvPr/>
          </p:nvSpPr>
          <p:spPr>
            <a:xfrm flipH="false" flipV="false" rot="0">
              <a:off x="0" y="0"/>
              <a:ext cx="6324600" cy="6032500"/>
            </a:xfrm>
            <a:custGeom>
              <a:avLst/>
              <a:gdLst/>
              <a:ahLst/>
              <a:cxnLst/>
              <a:rect r="r" b="b" t="t" l="l"/>
              <a:pathLst>
                <a:path h="6032500" w="6324600">
                  <a:moveTo>
                    <a:pt x="6324600" y="6032500"/>
                  </a:moveTo>
                  <a:lnTo>
                    <a:pt x="0" y="6032500"/>
                  </a:lnTo>
                  <a:lnTo>
                    <a:pt x="0" y="0"/>
                  </a:lnTo>
                  <a:lnTo>
                    <a:pt x="6324600" y="0"/>
                  </a:lnTo>
                  <a:lnTo>
                    <a:pt x="6324600" y="6032500"/>
                  </a:lnTo>
                  <a:close/>
                  <a:moveTo>
                    <a:pt x="127000" y="5905500"/>
                  </a:moveTo>
                  <a:lnTo>
                    <a:pt x="6197600" y="5905500"/>
                  </a:lnTo>
                  <a:lnTo>
                    <a:pt x="6197600" y="127000"/>
                  </a:lnTo>
                  <a:lnTo>
                    <a:pt x="127000" y="127000"/>
                  </a:lnTo>
                  <a:lnTo>
                    <a:pt x="127000" y="5905500"/>
                  </a:lnTo>
                  <a:close/>
                </a:path>
              </a:pathLst>
            </a:custGeom>
            <a:solidFill>
              <a:srgbClr val="FFDC00"/>
            </a:solidFill>
          </p:spPr>
        </p:sp>
      </p:grpSp>
      <p:grpSp>
        <p:nvGrpSpPr>
          <p:cNvPr name="Group 36" id="36"/>
          <p:cNvGrpSpPr>
            <a:grpSpLocks noChangeAspect="true"/>
          </p:cNvGrpSpPr>
          <p:nvPr/>
        </p:nvGrpSpPr>
        <p:grpSpPr>
          <a:xfrm rot="0">
            <a:off x="15326732" y="7012754"/>
            <a:ext cx="2354278" cy="2245546"/>
            <a:chOff x="0" y="0"/>
            <a:chExt cx="6324600" cy="6032500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127000" y="127000"/>
              <a:ext cx="6070600" cy="5778500"/>
            </a:xfrm>
            <a:custGeom>
              <a:avLst/>
              <a:gdLst/>
              <a:ahLst/>
              <a:cxnLst/>
              <a:rect r="r" b="b" t="t" l="l"/>
              <a:pathLst>
                <a:path h="5778500" w="6070600">
                  <a:moveTo>
                    <a:pt x="0" y="0"/>
                  </a:moveTo>
                  <a:lnTo>
                    <a:pt x="6070600" y="0"/>
                  </a:lnTo>
                  <a:lnTo>
                    <a:pt x="6070600" y="5778500"/>
                  </a:lnTo>
                  <a:lnTo>
                    <a:pt x="0" y="5778500"/>
                  </a:lnTo>
                  <a:close/>
                </a:path>
              </a:pathLst>
            </a:custGeom>
            <a:blipFill>
              <a:blip r:embed="rId9"/>
              <a:stretch>
                <a:fillRect l="-21435" t="0" r="-21435" b="0"/>
              </a:stretch>
            </a:blipFill>
          </p:spPr>
        </p:sp>
        <p:sp>
          <p:nvSpPr>
            <p:cNvPr name="Freeform 38" id="38"/>
            <p:cNvSpPr/>
            <p:nvPr/>
          </p:nvSpPr>
          <p:spPr>
            <a:xfrm flipH="false" flipV="false" rot="0">
              <a:off x="0" y="0"/>
              <a:ext cx="6324600" cy="6032500"/>
            </a:xfrm>
            <a:custGeom>
              <a:avLst/>
              <a:gdLst/>
              <a:ahLst/>
              <a:cxnLst/>
              <a:rect r="r" b="b" t="t" l="l"/>
              <a:pathLst>
                <a:path h="6032500" w="6324600">
                  <a:moveTo>
                    <a:pt x="6324600" y="6032500"/>
                  </a:moveTo>
                  <a:lnTo>
                    <a:pt x="0" y="6032500"/>
                  </a:lnTo>
                  <a:lnTo>
                    <a:pt x="0" y="0"/>
                  </a:lnTo>
                  <a:lnTo>
                    <a:pt x="6324600" y="0"/>
                  </a:lnTo>
                  <a:lnTo>
                    <a:pt x="6324600" y="6032500"/>
                  </a:lnTo>
                  <a:close/>
                  <a:moveTo>
                    <a:pt x="127000" y="5905500"/>
                  </a:moveTo>
                  <a:lnTo>
                    <a:pt x="6197600" y="5905500"/>
                  </a:lnTo>
                  <a:lnTo>
                    <a:pt x="6197600" y="127000"/>
                  </a:lnTo>
                  <a:lnTo>
                    <a:pt x="127000" y="127000"/>
                  </a:lnTo>
                  <a:lnTo>
                    <a:pt x="127000" y="5905500"/>
                  </a:lnTo>
                  <a:close/>
                </a:path>
              </a:pathLst>
            </a:custGeom>
            <a:solidFill>
              <a:srgbClr val="FFDC00"/>
            </a:solidFill>
          </p:spPr>
        </p:sp>
      </p:grpSp>
    </p:spTree>
  </p:cSld>
  <p:clrMapOvr>
    <a:masterClrMapping/>
  </p:clrMapOvr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96" r="0" b="-9296"/>
            </a:stretch>
          </a:blipFill>
        </p:spPr>
      </p:sp>
      <p:sp>
        <p:nvSpPr>
          <p:cNvPr name="AutoShape 3" id="3"/>
          <p:cNvSpPr/>
          <p:nvPr/>
        </p:nvSpPr>
        <p:spPr>
          <a:xfrm>
            <a:off x="0" y="7950633"/>
            <a:ext cx="18288000" cy="0"/>
          </a:xfrm>
          <a:prstGeom prst="line">
            <a:avLst/>
          </a:prstGeom>
          <a:ln cap="flat" w="57150">
            <a:solidFill>
              <a:srgbClr val="FFDC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4" id="4"/>
          <p:cNvSpPr txBox="true"/>
          <p:nvPr/>
        </p:nvSpPr>
        <p:spPr>
          <a:xfrm rot="0">
            <a:off x="2385594" y="3857827"/>
            <a:ext cx="13516812" cy="16605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499"/>
              </a:lnSpc>
            </a:pPr>
            <a:r>
              <a:rPr lang="en-US" sz="12499">
                <a:solidFill>
                  <a:srgbClr val="1B365D"/>
                </a:solidFill>
                <a:latin typeface="DM Sans Bold"/>
              </a:rPr>
              <a:t>THANK YOU!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0" y="5834291"/>
            <a:ext cx="18288000" cy="1323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559"/>
              </a:lnSpc>
            </a:pPr>
            <a:r>
              <a:rPr lang="en-US" sz="8799">
                <a:solidFill>
                  <a:srgbClr val="1E8AFF"/>
                </a:solidFill>
                <a:latin typeface="DM Sans Bold"/>
              </a:rPr>
              <a:t>Let’s Hear Your Questions</a:t>
            </a:r>
          </a:p>
        </p:txBody>
      </p:sp>
      <p:sp>
        <p:nvSpPr>
          <p:cNvPr name="AutoShape 6" id="6"/>
          <p:cNvSpPr/>
          <p:nvPr/>
        </p:nvSpPr>
        <p:spPr>
          <a:xfrm>
            <a:off x="0" y="3176789"/>
            <a:ext cx="18288000" cy="0"/>
          </a:xfrm>
          <a:prstGeom prst="line">
            <a:avLst/>
          </a:prstGeom>
          <a:ln cap="flat" w="57150">
            <a:solidFill>
              <a:srgbClr val="FFDC00"/>
            </a:solidFill>
            <a:prstDash val="solid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536121" y="3222551"/>
            <a:ext cx="17215758" cy="53098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367032" indent="-183516" lvl="1">
              <a:lnSpc>
                <a:spcPts val="2380"/>
              </a:lnSpc>
              <a:buAutoNum type="arabicPeriod" startAt="1"/>
            </a:pPr>
            <a:r>
              <a:rPr lang="en-US" sz="1700">
                <a:solidFill>
                  <a:srgbClr val="000000"/>
                </a:solidFill>
                <a:latin typeface="Usual 2"/>
              </a:rPr>
              <a:t>Downer, S., Berkowitz, S. A., Harlan, T. S., Olstad, D. L., &amp; Mozaffarian, D. (2020). Food is medicine: actions to integrate food and nutrition into healthcare. </a:t>
            </a:r>
            <a:r>
              <a:rPr lang="en-US" sz="1700">
                <a:solidFill>
                  <a:srgbClr val="000000"/>
                </a:solidFill>
                <a:latin typeface="Usual 2"/>
              </a:rPr>
              <a:t>bmj, 369.</a:t>
            </a:r>
          </a:p>
          <a:p>
            <a:pPr marL="367032" indent="-183516" lvl="1">
              <a:lnSpc>
                <a:spcPts val="2380"/>
              </a:lnSpc>
              <a:buAutoNum type="arabicPeriod" startAt="1"/>
            </a:pPr>
            <a:r>
              <a:rPr lang="en-US" sz="1700">
                <a:solidFill>
                  <a:srgbClr val="000000"/>
                </a:solidFill>
                <a:latin typeface="Usual 2"/>
              </a:rPr>
              <a:t>Ferrer, R. L., Neira, L. M., De Leon Garcia, G. L., Cuellar, K., &amp; Rodriguez, J. (2019). Primary care and food bank collaboration to address food insecurity: a pilot randomized trial. Nutrition and metabolic insights, 12, 1178638819866434.</a:t>
            </a:r>
          </a:p>
          <a:p>
            <a:pPr marL="367032" indent="-183516" lvl="1">
              <a:lnSpc>
                <a:spcPts val="2380"/>
              </a:lnSpc>
              <a:buAutoNum type="arabicPeriod" startAt="1"/>
            </a:pPr>
            <a:r>
              <a:rPr lang="en-US" sz="1700">
                <a:solidFill>
                  <a:srgbClr val="000000"/>
                </a:solidFill>
                <a:latin typeface="Usual 2"/>
              </a:rPr>
              <a:t>Gillespie, R., DeWitt, E., Slone, S., Cardarelli, K., &amp; Gustafson, A. (2022). The impact of a grocery store closure in one rural highly obese Appalachian community on shopping behavior and dietary intake. International Journal of Environmental Research and Public Health, 19(6), 3506.</a:t>
            </a:r>
          </a:p>
          <a:p>
            <a:pPr marL="367032" indent="-183516" lvl="1">
              <a:lnSpc>
                <a:spcPts val="2380"/>
              </a:lnSpc>
              <a:buAutoNum type="arabicPeriod" startAt="1"/>
            </a:pPr>
            <a:r>
              <a:rPr lang="en-US" sz="1700">
                <a:solidFill>
                  <a:srgbClr val="000000"/>
                </a:solidFill>
                <a:latin typeface="Usual 2"/>
              </a:rPr>
              <a:t>Hager, K., Shi, P., Li, Z., Chui, K., Berkowitz, S. A., Mozaffarian, D., ... &amp; Zhang, F. F. (2023). Evaluation of a produce prescription program for patients with diabetes: a longitudinal analysis of glycemic control. </a:t>
            </a:r>
            <a:r>
              <a:rPr lang="en-US" sz="1700">
                <a:solidFill>
                  <a:srgbClr val="000000"/>
                </a:solidFill>
                <a:latin typeface="Usual 2"/>
              </a:rPr>
              <a:t>Diabetes care, 46(6), 1169.</a:t>
            </a:r>
          </a:p>
          <a:p>
            <a:pPr marL="367032" indent="-183516" lvl="1">
              <a:lnSpc>
                <a:spcPts val="2380"/>
              </a:lnSpc>
              <a:buAutoNum type="arabicPeriod" startAt="1"/>
            </a:pPr>
            <a:r>
              <a:rPr lang="en-US" sz="1700">
                <a:solidFill>
                  <a:srgbClr val="000000"/>
                </a:solidFill>
                <a:latin typeface="Usual 2"/>
              </a:rPr>
              <a:t>Lee, Y., Mozaffarian, D., Sy, S., Huang, Y., Liu, J., Wilde, P. E., ... &amp; Micha, R. (2019). Cost-effectiveness of financial incentives for improving diet and health through Medicare and Medicaid: A microsimulation study. PLoS medicine, 16(3), e1002761.</a:t>
            </a:r>
          </a:p>
          <a:p>
            <a:pPr marL="367032" indent="-183516" lvl="1">
              <a:lnSpc>
                <a:spcPts val="2380"/>
              </a:lnSpc>
              <a:buAutoNum type="arabicPeriod" startAt="1"/>
            </a:pPr>
            <a:r>
              <a:rPr lang="en-US" sz="1700">
                <a:solidFill>
                  <a:srgbClr val="000000"/>
                </a:solidFill>
                <a:latin typeface="Usual 2"/>
              </a:rPr>
              <a:t>Mozaffarian, D., Fleischhacker, S., &amp; Andrés, J. R. (2021). Prioritizing nutrition security in the US. Jama, 325(16), 1605-1606.</a:t>
            </a:r>
          </a:p>
          <a:p>
            <a:pPr marL="367032" indent="-183516" lvl="1">
              <a:lnSpc>
                <a:spcPts val="2380"/>
              </a:lnSpc>
              <a:buAutoNum type="arabicPeriod" startAt="1"/>
            </a:pPr>
            <a:r>
              <a:rPr lang="en-US" sz="1700">
                <a:solidFill>
                  <a:srgbClr val="000000"/>
                </a:solidFill>
                <a:latin typeface="Usual 2"/>
              </a:rPr>
              <a:t>Mulik, K., &amp; Haynes-Maslow, L. (2017). The affordability of MyPlate: an analysis of SNAP benefits and the actual cost of eating according to the dietary guidelines. Journal of Nutrition Education and Behavior, 49(8), 623-631.</a:t>
            </a:r>
          </a:p>
          <a:p>
            <a:pPr marL="367032" indent="-183516" lvl="1">
              <a:lnSpc>
                <a:spcPts val="2380"/>
              </a:lnSpc>
              <a:buAutoNum type="arabicPeriod" startAt="1"/>
            </a:pPr>
            <a:r>
              <a:rPr lang="en-US" sz="1700">
                <a:solidFill>
                  <a:srgbClr val="000000"/>
                </a:solidFill>
                <a:latin typeface="Usual 2"/>
              </a:rPr>
              <a:t>Veldheer, S., Scartozzi, C., Bordner, C. R., Opara, C., Williams, B., Weaver, L., ... &amp; Sciamanna, C. (2021). Impact of a prescription produce program on diabetes and cardiovascular risk outcomes. Journal of Nutrition Education and Behavior, 53(12), 1008-1017.</a:t>
            </a:r>
          </a:p>
          <a:p>
            <a:pPr marL="367032" indent="-183516" lvl="1">
              <a:lnSpc>
                <a:spcPts val="2380"/>
              </a:lnSpc>
              <a:buAutoNum type="arabicPeriod" startAt="1"/>
            </a:pPr>
            <a:r>
              <a:rPr lang="en-US" sz="1700">
                <a:solidFill>
                  <a:srgbClr val="000000"/>
                </a:solidFill>
                <a:latin typeface="Usual 2"/>
              </a:rPr>
              <a:t>Xie, J., Price, A., Curran, N., &amp; Østbye, T. (2021). The impact of a produce prescription programme on healthy food purchasing and diabetes-related health outcomes. Public Health Nutrition, 24(12), 3945-3955.</a:t>
            </a:r>
          </a:p>
          <a:p>
            <a:pPr marL="367032" indent="-183516" lvl="1">
              <a:lnSpc>
                <a:spcPts val="2380"/>
              </a:lnSpc>
              <a:buAutoNum type="arabicPeriod" startAt="1"/>
            </a:pPr>
            <a:r>
              <a:rPr lang="en-US" sz="1700">
                <a:solidFill>
                  <a:srgbClr val="000000"/>
                </a:solidFill>
                <a:latin typeface="Usual 2"/>
              </a:rPr>
              <a:t>Definitions of Food Security. USDA ERS - Definitions of Food Security. (n.d.). https://www.ers.usda.gov/topics/food-nutrition-assistance/food-security-in-the-u-s/definitions-of-food-security/</a:t>
            </a:r>
          </a:p>
        </p:txBody>
      </p:sp>
      <p:sp>
        <p:nvSpPr>
          <p:cNvPr name="AutoShape 3" id="3"/>
          <p:cNvSpPr/>
          <p:nvPr/>
        </p:nvSpPr>
        <p:spPr>
          <a:xfrm rot="0">
            <a:off x="0" y="1000125"/>
            <a:ext cx="18288000" cy="0"/>
          </a:xfrm>
          <a:prstGeom prst="line">
            <a:avLst/>
          </a:prstGeom>
          <a:ln cap="flat" w="28575">
            <a:solidFill>
              <a:srgbClr val="FFDC00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4" id="4"/>
          <p:cNvGrpSpPr/>
          <p:nvPr/>
        </p:nvGrpSpPr>
        <p:grpSpPr>
          <a:xfrm rot="0">
            <a:off x="0" y="1028700"/>
            <a:ext cx="7349034" cy="1631876"/>
            <a:chOff x="0" y="0"/>
            <a:chExt cx="4940022" cy="1096947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940022" cy="1096947"/>
            </a:xfrm>
            <a:custGeom>
              <a:avLst/>
              <a:gdLst/>
              <a:ahLst/>
              <a:cxnLst/>
              <a:rect r="r" b="b" t="t" l="l"/>
              <a:pathLst>
                <a:path h="1096947" w="4940022">
                  <a:moveTo>
                    <a:pt x="0" y="0"/>
                  </a:moveTo>
                  <a:lnTo>
                    <a:pt x="4940022" y="0"/>
                  </a:lnTo>
                  <a:lnTo>
                    <a:pt x="4940022" y="1096947"/>
                  </a:lnTo>
                  <a:lnTo>
                    <a:pt x="0" y="1096947"/>
                  </a:lnTo>
                  <a:close/>
                </a:path>
              </a:pathLst>
            </a:custGeom>
            <a:solidFill>
              <a:srgbClr val="1E8AFF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57150"/>
              <a:ext cx="4940022" cy="115409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822297" y="1479750"/>
            <a:ext cx="658126" cy="729777"/>
            <a:chOff x="0" y="0"/>
            <a:chExt cx="877501" cy="973036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77501" cy="973036"/>
            </a:xfrm>
            <a:custGeom>
              <a:avLst/>
              <a:gdLst/>
              <a:ahLst/>
              <a:cxnLst/>
              <a:rect r="r" b="b" t="t" l="l"/>
              <a:pathLst>
                <a:path h="973036" w="877501">
                  <a:moveTo>
                    <a:pt x="0" y="0"/>
                  </a:moveTo>
                  <a:lnTo>
                    <a:pt x="877501" y="0"/>
                  </a:lnTo>
                  <a:lnTo>
                    <a:pt x="877501" y="973036"/>
                  </a:lnTo>
                  <a:lnTo>
                    <a:pt x="0" y="9730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180950" y="387665"/>
              <a:ext cx="515602" cy="453815"/>
            </a:xfrm>
            <a:custGeom>
              <a:avLst/>
              <a:gdLst/>
              <a:ahLst/>
              <a:cxnLst/>
              <a:rect r="r" b="b" t="t" l="l"/>
              <a:pathLst>
                <a:path h="453815" w="515602">
                  <a:moveTo>
                    <a:pt x="0" y="0"/>
                  </a:moveTo>
                  <a:lnTo>
                    <a:pt x="515602" y="0"/>
                  </a:lnTo>
                  <a:lnTo>
                    <a:pt x="515602" y="453815"/>
                  </a:lnTo>
                  <a:lnTo>
                    <a:pt x="0" y="4538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1726969" y="1660170"/>
            <a:ext cx="5351752" cy="3975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080"/>
              </a:lnSpc>
            </a:pPr>
            <a:r>
              <a:rPr lang="en-US" sz="2800">
                <a:solidFill>
                  <a:srgbClr val="FFFFFF"/>
                </a:solidFill>
                <a:latin typeface="DM Sans Bold"/>
              </a:rPr>
              <a:t>References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704178" y="1028700"/>
            <a:ext cx="9540834" cy="2349550"/>
            <a:chOff x="0" y="0"/>
            <a:chExt cx="6413350" cy="157936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413350" cy="1579368"/>
            </a:xfrm>
            <a:custGeom>
              <a:avLst/>
              <a:gdLst/>
              <a:ahLst/>
              <a:cxnLst/>
              <a:rect r="r" b="b" t="t" l="l"/>
              <a:pathLst>
                <a:path h="1579368" w="6413350">
                  <a:moveTo>
                    <a:pt x="0" y="0"/>
                  </a:moveTo>
                  <a:lnTo>
                    <a:pt x="6413350" y="0"/>
                  </a:lnTo>
                  <a:lnTo>
                    <a:pt x="6413350" y="1579368"/>
                  </a:lnTo>
                  <a:lnTo>
                    <a:pt x="0" y="1579368"/>
                  </a:lnTo>
                  <a:close/>
                </a:path>
              </a:pathLst>
            </a:custGeom>
            <a:solidFill>
              <a:srgbClr val="1E8A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6413350" cy="163651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AutoShape 5" id="5"/>
          <p:cNvSpPr/>
          <p:nvPr/>
        </p:nvSpPr>
        <p:spPr>
          <a:xfrm rot="0">
            <a:off x="0" y="9258300"/>
            <a:ext cx="18288000" cy="0"/>
          </a:xfrm>
          <a:prstGeom prst="line">
            <a:avLst/>
          </a:prstGeom>
          <a:ln cap="flat" w="28575">
            <a:solidFill>
              <a:srgbClr val="FFDC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6" id="6"/>
          <p:cNvSpPr/>
          <p:nvPr/>
        </p:nvSpPr>
        <p:spPr>
          <a:xfrm rot="-5400000">
            <a:off x="12115800" y="5129212"/>
            <a:ext cx="10287000" cy="0"/>
          </a:xfrm>
          <a:prstGeom prst="line">
            <a:avLst/>
          </a:prstGeom>
          <a:ln cap="flat" w="28575">
            <a:solidFill>
              <a:srgbClr val="FFDC00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7" id="7"/>
          <p:cNvGrpSpPr/>
          <p:nvPr/>
        </p:nvGrpSpPr>
        <p:grpSpPr>
          <a:xfrm rot="0">
            <a:off x="8360382" y="1677121"/>
            <a:ext cx="949351" cy="1052708"/>
            <a:chOff x="0" y="0"/>
            <a:chExt cx="1265802" cy="1403611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265802" cy="1403611"/>
            </a:xfrm>
            <a:custGeom>
              <a:avLst/>
              <a:gdLst/>
              <a:ahLst/>
              <a:cxnLst/>
              <a:rect r="r" b="b" t="t" l="l"/>
              <a:pathLst>
                <a:path h="1403611" w="1265802">
                  <a:moveTo>
                    <a:pt x="0" y="0"/>
                  </a:moveTo>
                  <a:lnTo>
                    <a:pt x="1265802" y="0"/>
                  </a:lnTo>
                  <a:lnTo>
                    <a:pt x="1265802" y="1403611"/>
                  </a:lnTo>
                  <a:lnTo>
                    <a:pt x="0" y="14036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261021" y="559210"/>
              <a:ext cx="743760" cy="654631"/>
            </a:xfrm>
            <a:custGeom>
              <a:avLst/>
              <a:gdLst/>
              <a:ahLst/>
              <a:cxnLst/>
              <a:rect r="r" b="b" t="t" l="l"/>
              <a:pathLst>
                <a:path h="654631" w="743760">
                  <a:moveTo>
                    <a:pt x="0" y="0"/>
                  </a:moveTo>
                  <a:lnTo>
                    <a:pt x="743760" y="0"/>
                  </a:lnTo>
                  <a:lnTo>
                    <a:pt x="743760" y="654631"/>
                  </a:lnTo>
                  <a:lnTo>
                    <a:pt x="0" y="6546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1028700" y="1028700"/>
            <a:ext cx="6675478" cy="8229600"/>
          </a:xfrm>
          <a:custGeom>
            <a:avLst/>
            <a:gdLst/>
            <a:ahLst/>
            <a:cxnLst/>
            <a:rect r="r" b="b" t="t" l="l"/>
            <a:pathLst>
              <a:path h="8229600" w="6675478">
                <a:moveTo>
                  <a:pt x="0" y="0"/>
                </a:moveTo>
                <a:lnTo>
                  <a:pt x="6675478" y="0"/>
                </a:lnTo>
                <a:lnTo>
                  <a:pt x="667547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1467" t="0" r="-43569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9144000" y="5609403"/>
            <a:ext cx="7166958" cy="21983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906780" indent="-453390" lvl="1">
              <a:lnSpc>
                <a:spcPts val="5880"/>
              </a:lnSpc>
              <a:buFont typeface="Arial"/>
              <a:buChar char="•"/>
            </a:pPr>
            <a:r>
              <a:rPr lang="en-US" sz="4200">
                <a:solidFill>
                  <a:srgbClr val="1B365D"/>
                </a:solidFill>
                <a:latin typeface="DM Sans"/>
              </a:rPr>
              <a:t>Busted</a:t>
            </a:r>
          </a:p>
          <a:p>
            <a:pPr marL="906780" indent="-453390" lvl="1">
              <a:lnSpc>
                <a:spcPts val="5880"/>
              </a:lnSpc>
              <a:buFont typeface="Arial"/>
              <a:buChar char="•"/>
            </a:pPr>
            <a:r>
              <a:rPr lang="en-US" sz="4200">
                <a:solidFill>
                  <a:srgbClr val="1B365D"/>
                </a:solidFill>
                <a:latin typeface="DM Sans"/>
              </a:rPr>
              <a:t>Plausible</a:t>
            </a:r>
          </a:p>
          <a:p>
            <a:pPr marL="906780" indent="-453390" lvl="1">
              <a:lnSpc>
                <a:spcPts val="5880"/>
              </a:lnSpc>
              <a:buFont typeface="Arial"/>
              <a:buChar char="•"/>
            </a:pPr>
            <a:r>
              <a:rPr lang="en-US" sz="4200">
                <a:solidFill>
                  <a:srgbClr val="1B365D"/>
                </a:solidFill>
                <a:latin typeface="DM Sans"/>
              </a:rPr>
              <a:t>Confirmed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9144000" y="3725830"/>
            <a:ext cx="6914074" cy="15760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160"/>
              </a:lnSpc>
            </a:pPr>
            <a:r>
              <a:rPr lang="en-US" sz="5600">
                <a:solidFill>
                  <a:srgbClr val="1B365D"/>
                </a:solidFill>
                <a:latin typeface="DM Sans Bold"/>
              </a:rPr>
              <a:t>It is more expensive to eat healthier.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13229189" y="5455453"/>
            <a:ext cx="1948275" cy="3215860"/>
          </a:xfrm>
          <a:custGeom>
            <a:avLst/>
            <a:gdLst/>
            <a:ahLst/>
            <a:cxnLst/>
            <a:rect r="r" b="b" t="t" l="l"/>
            <a:pathLst>
              <a:path h="3215860" w="1948275">
                <a:moveTo>
                  <a:pt x="0" y="0"/>
                </a:moveTo>
                <a:lnTo>
                  <a:pt x="1948275" y="0"/>
                </a:lnTo>
                <a:lnTo>
                  <a:pt x="1948275" y="3215860"/>
                </a:lnTo>
                <a:lnTo>
                  <a:pt x="0" y="32158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9665379" y="1975479"/>
            <a:ext cx="7127620" cy="5129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002"/>
              </a:lnSpc>
            </a:pPr>
            <a:r>
              <a:rPr lang="en-US" sz="3639">
                <a:solidFill>
                  <a:srgbClr val="FFFFFF"/>
                </a:solidFill>
                <a:latin typeface="DM Sans Bold"/>
              </a:rPr>
              <a:t>Food is Medicine: Mythbusters</a:t>
            </a:r>
          </a:p>
        </p:txBody>
      </p:sp>
      <p:sp>
        <p:nvSpPr>
          <p:cNvPr name="AutoShape 15" id="15"/>
          <p:cNvSpPr/>
          <p:nvPr/>
        </p:nvSpPr>
        <p:spPr>
          <a:xfrm>
            <a:off x="0" y="1014412"/>
            <a:ext cx="18288000" cy="0"/>
          </a:xfrm>
          <a:prstGeom prst="line">
            <a:avLst/>
          </a:prstGeom>
          <a:ln cap="flat" w="28575">
            <a:solidFill>
              <a:srgbClr val="FFDC00"/>
            </a:solidFill>
            <a:prstDash val="solid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843206" y="1028700"/>
            <a:ext cx="5313505" cy="4006905"/>
          </a:xfrm>
          <a:custGeom>
            <a:avLst/>
            <a:gdLst/>
            <a:ahLst/>
            <a:cxnLst/>
            <a:rect r="r" b="b" t="t" l="l"/>
            <a:pathLst>
              <a:path h="4006905" w="5313505">
                <a:moveTo>
                  <a:pt x="0" y="0"/>
                </a:moveTo>
                <a:lnTo>
                  <a:pt x="5313505" y="0"/>
                </a:lnTo>
                <a:lnTo>
                  <a:pt x="5313505" y="4006905"/>
                </a:lnTo>
                <a:lnTo>
                  <a:pt x="0" y="40069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AutoShape 3" id="3"/>
          <p:cNvSpPr/>
          <p:nvPr/>
        </p:nvSpPr>
        <p:spPr>
          <a:xfrm>
            <a:off x="0" y="5326118"/>
            <a:ext cx="18288000" cy="0"/>
          </a:xfrm>
          <a:prstGeom prst="line">
            <a:avLst/>
          </a:prstGeom>
          <a:ln cap="flat" w="28575">
            <a:solidFill>
              <a:srgbClr val="FFDC00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4" id="4"/>
          <p:cNvGrpSpPr/>
          <p:nvPr/>
        </p:nvGrpSpPr>
        <p:grpSpPr>
          <a:xfrm rot="0">
            <a:off x="0" y="1028700"/>
            <a:ext cx="9448523" cy="1631876"/>
            <a:chOff x="0" y="0"/>
            <a:chExt cx="6351299" cy="1096947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351299" cy="1096947"/>
            </a:xfrm>
            <a:custGeom>
              <a:avLst/>
              <a:gdLst/>
              <a:ahLst/>
              <a:cxnLst/>
              <a:rect r="r" b="b" t="t" l="l"/>
              <a:pathLst>
                <a:path h="1096947" w="6351299">
                  <a:moveTo>
                    <a:pt x="0" y="0"/>
                  </a:moveTo>
                  <a:lnTo>
                    <a:pt x="6351299" y="0"/>
                  </a:lnTo>
                  <a:lnTo>
                    <a:pt x="6351299" y="1096947"/>
                  </a:lnTo>
                  <a:lnTo>
                    <a:pt x="0" y="1096947"/>
                  </a:lnTo>
                  <a:close/>
                </a:path>
              </a:pathLst>
            </a:custGeom>
            <a:solidFill>
              <a:srgbClr val="1E8AFF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57150"/>
              <a:ext cx="6351299" cy="115409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AutoShape 7" id="7"/>
          <p:cNvSpPr/>
          <p:nvPr/>
        </p:nvSpPr>
        <p:spPr>
          <a:xfrm rot="-5400000">
            <a:off x="12101513" y="5129213"/>
            <a:ext cx="10287000" cy="0"/>
          </a:xfrm>
          <a:prstGeom prst="line">
            <a:avLst/>
          </a:prstGeom>
          <a:ln cap="flat" w="28575">
            <a:solidFill>
              <a:srgbClr val="FFDC00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8" id="8"/>
          <p:cNvGrpSpPr/>
          <p:nvPr/>
        </p:nvGrpSpPr>
        <p:grpSpPr>
          <a:xfrm rot="0">
            <a:off x="1893081" y="1479750"/>
            <a:ext cx="658126" cy="729777"/>
            <a:chOff x="0" y="0"/>
            <a:chExt cx="877501" cy="973036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77501" cy="973036"/>
            </a:xfrm>
            <a:custGeom>
              <a:avLst/>
              <a:gdLst/>
              <a:ahLst/>
              <a:cxnLst/>
              <a:rect r="r" b="b" t="t" l="l"/>
              <a:pathLst>
                <a:path h="973036" w="877501">
                  <a:moveTo>
                    <a:pt x="0" y="0"/>
                  </a:moveTo>
                  <a:lnTo>
                    <a:pt x="877501" y="0"/>
                  </a:lnTo>
                  <a:lnTo>
                    <a:pt x="877501" y="973036"/>
                  </a:lnTo>
                  <a:lnTo>
                    <a:pt x="0" y="9730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180950" y="387665"/>
              <a:ext cx="515602" cy="453815"/>
            </a:xfrm>
            <a:custGeom>
              <a:avLst/>
              <a:gdLst/>
              <a:ahLst/>
              <a:cxnLst/>
              <a:rect r="r" b="b" t="t" l="l"/>
              <a:pathLst>
                <a:path h="453815" w="515602">
                  <a:moveTo>
                    <a:pt x="0" y="0"/>
                  </a:moveTo>
                  <a:lnTo>
                    <a:pt x="515602" y="0"/>
                  </a:lnTo>
                  <a:lnTo>
                    <a:pt x="515602" y="453815"/>
                  </a:lnTo>
                  <a:lnTo>
                    <a:pt x="0" y="4538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11" id="11"/>
          <p:cNvSpPr/>
          <p:nvPr/>
        </p:nvSpPr>
        <p:spPr>
          <a:xfrm flipH="false" flipV="false" rot="0">
            <a:off x="6975845" y="5616630"/>
            <a:ext cx="10013473" cy="4866515"/>
          </a:xfrm>
          <a:custGeom>
            <a:avLst/>
            <a:gdLst/>
            <a:ahLst/>
            <a:cxnLst/>
            <a:rect r="r" b="b" t="t" l="l"/>
            <a:pathLst>
              <a:path h="4866515" w="10013473">
                <a:moveTo>
                  <a:pt x="0" y="0"/>
                </a:moveTo>
                <a:lnTo>
                  <a:pt x="10013473" y="0"/>
                </a:lnTo>
                <a:lnTo>
                  <a:pt x="10013473" y="4866515"/>
                </a:lnTo>
                <a:lnTo>
                  <a:pt x="0" y="486651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3350298" y="2791297"/>
            <a:ext cx="9396351" cy="5213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160"/>
              </a:lnSpc>
            </a:pPr>
            <a:r>
              <a:rPr lang="en-US" sz="3200">
                <a:solidFill>
                  <a:srgbClr val="1B365D"/>
                </a:solidFill>
                <a:latin typeface="DM Sans Bold"/>
              </a:rPr>
              <a:t>What defines the cost of food?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2797753" y="1688745"/>
            <a:ext cx="4546529" cy="3975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080"/>
              </a:lnSpc>
            </a:pPr>
            <a:r>
              <a:rPr lang="en-US" sz="2800">
                <a:solidFill>
                  <a:srgbClr val="FFFFFF"/>
                </a:solidFill>
                <a:latin typeface="DM Sans Bold"/>
              </a:rPr>
              <a:t>Food is Medicine: Cost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3350298" y="3364285"/>
            <a:ext cx="4131022" cy="1671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90881" indent="-345440" lvl="1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1B365D"/>
                </a:solidFill>
                <a:latin typeface="DM Sans"/>
              </a:rPr>
              <a:t>Cost per calorie?​</a:t>
            </a:r>
          </a:p>
          <a:p>
            <a:pPr marL="690881" indent="-345440" lvl="1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1B365D"/>
                </a:solidFill>
                <a:latin typeface="DM Sans"/>
              </a:rPr>
              <a:t>Cost per serving?​</a:t>
            </a:r>
          </a:p>
          <a:p>
            <a:pPr marL="690881" indent="-345440" lvl="1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1B365D"/>
                </a:solidFill>
                <a:latin typeface="DM Sans"/>
              </a:rPr>
              <a:t>Cost per nutrient?​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502121" y="6842815"/>
            <a:ext cx="6650213" cy="29102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90881" indent="-345440" lvl="1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1B365D"/>
                </a:solidFill>
                <a:latin typeface="DM Sans"/>
              </a:rPr>
              <a:t>Environmental impacts</a:t>
            </a:r>
          </a:p>
          <a:p>
            <a:pPr marL="690881" indent="-345440" lvl="1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1B365D"/>
                </a:solidFill>
                <a:latin typeface="DM Sans"/>
              </a:rPr>
              <a:t>Economic impacts (subsidies)</a:t>
            </a:r>
          </a:p>
          <a:p>
            <a:pPr marL="690881" indent="-345440" lvl="1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1B365D"/>
                </a:solidFill>
                <a:latin typeface="DM Sans"/>
              </a:rPr>
              <a:t>Occupational health and welfare</a:t>
            </a:r>
          </a:p>
          <a:p>
            <a:pPr marL="842007" indent="-421003" lvl="1">
              <a:lnSpc>
                <a:spcPts val="5459"/>
              </a:lnSpc>
              <a:buFont typeface="Arial"/>
              <a:buChar char="•"/>
            </a:pPr>
            <a:r>
              <a:rPr lang="en-US" sz="3899">
                <a:solidFill>
                  <a:srgbClr val="1B365D"/>
                </a:solidFill>
                <a:latin typeface="DM Sans Bold"/>
              </a:rPr>
              <a:t>Human health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502121" y="5749980"/>
            <a:ext cx="6842161" cy="10452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160"/>
              </a:lnSpc>
            </a:pPr>
            <a:r>
              <a:rPr lang="en-US" sz="3200">
                <a:solidFill>
                  <a:srgbClr val="1B365D"/>
                </a:solidFill>
                <a:latin typeface="DM Sans Bold"/>
              </a:rPr>
              <a:t>What should be included in the calculation?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0" y="1000125"/>
            <a:ext cx="18288000" cy="0"/>
          </a:xfrm>
          <a:prstGeom prst="line">
            <a:avLst/>
          </a:prstGeom>
          <a:ln cap="flat" w="28575">
            <a:solidFill>
              <a:srgbClr val="FFDC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3" id="3"/>
          <p:cNvSpPr/>
          <p:nvPr/>
        </p:nvSpPr>
        <p:spPr>
          <a:xfrm rot="-5400000">
            <a:off x="12101512" y="5129212"/>
            <a:ext cx="10287000" cy="0"/>
          </a:xfrm>
          <a:prstGeom prst="line">
            <a:avLst/>
          </a:prstGeom>
          <a:ln cap="flat" w="28575">
            <a:solidFill>
              <a:srgbClr val="FFDC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13507544" y="3758840"/>
            <a:ext cx="329951" cy="814694"/>
          </a:xfrm>
          <a:custGeom>
            <a:avLst/>
            <a:gdLst/>
            <a:ahLst/>
            <a:cxnLst/>
            <a:rect r="r" b="b" t="t" l="l"/>
            <a:pathLst>
              <a:path h="814694" w="329951">
                <a:moveTo>
                  <a:pt x="0" y="0"/>
                </a:moveTo>
                <a:lnTo>
                  <a:pt x="329951" y="0"/>
                </a:lnTo>
                <a:lnTo>
                  <a:pt x="329951" y="814694"/>
                </a:lnTo>
                <a:lnTo>
                  <a:pt x="0" y="8146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093697" y="6083328"/>
            <a:ext cx="329951" cy="814694"/>
          </a:xfrm>
          <a:custGeom>
            <a:avLst/>
            <a:gdLst/>
            <a:ahLst/>
            <a:cxnLst/>
            <a:rect r="r" b="b" t="t" l="l"/>
            <a:pathLst>
              <a:path h="814694" w="329951">
                <a:moveTo>
                  <a:pt x="0" y="0"/>
                </a:moveTo>
                <a:lnTo>
                  <a:pt x="329951" y="0"/>
                </a:lnTo>
                <a:lnTo>
                  <a:pt x="329951" y="814694"/>
                </a:lnTo>
                <a:lnTo>
                  <a:pt x="0" y="8146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300621" y="4974128"/>
            <a:ext cx="329951" cy="814694"/>
          </a:xfrm>
          <a:custGeom>
            <a:avLst/>
            <a:gdLst/>
            <a:ahLst/>
            <a:cxnLst/>
            <a:rect r="r" b="b" t="t" l="l"/>
            <a:pathLst>
              <a:path h="814694" w="329951">
                <a:moveTo>
                  <a:pt x="0" y="0"/>
                </a:moveTo>
                <a:lnTo>
                  <a:pt x="329951" y="0"/>
                </a:lnTo>
                <a:lnTo>
                  <a:pt x="329951" y="814694"/>
                </a:lnTo>
                <a:lnTo>
                  <a:pt x="0" y="8146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0" y="1028700"/>
            <a:ext cx="9448523" cy="1631876"/>
            <a:chOff x="0" y="0"/>
            <a:chExt cx="6351299" cy="109694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351299" cy="1096947"/>
            </a:xfrm>
            <a:custGeom>
              <a:avLst/>
              <a:gdLst/>
              <a:ahLst/>
              <a:cxnLst/>
              <a:rect r="r" b="b" t="t" l="l"/>
              <a:pathLst>
                <a:path h="1096947" w="6351299">
                  <a:moveTo>
                    <a:pt x="0" y="0"/>
                  </a:moveTo>
                  <a:lnTo>
                    <a:pt x="6351299" y="0"/>
                  </a:lnTo>
                  <a:lnTo>
                    <a:pt x="6351299" y="1096947"/>
                  </a:lnTo>
                  <a:lnTo>
                    <a:pt x="0" y="1096947"/>
                  </a:lnTo>
                  <a:close/>
                </a:path>
              </a:pathLst>
            </a:custGeom>
            <a:solidFill>
              <a:srgbClr val="1E8AFF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57150"/>
              <a:ext cx="6351299" cy="115409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1893081" y="1479750"/>
            <a:ext cx="658126" cy="729777"/>
            <a:chOff x="0" y="0"/>
            <a:chExt cx="877501" cy="973036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77501" cy="973036"/>
            </a:xfrm>
            <a:custGeom>
              <a:avLst/>
              <a:gdLst/>
              <a:ahLst/>
              <a:cxnLst/>
              <a:rect r="r" b="b" t="t" l="l"/>
              <a:pathLst>
                <a:path h="973036" w="877501">
                  <a:moveTo>
                    <a:pt x="0" y="0"/>
                  </a:moveTo>
                  <a:lnTo>
                    <a:pt x="877501" y="0"/>
                  </a:lnTo>
                  <a:lnTo>
                    <a:pt x="877501" y="973036"/>
                  </a:lnTo>
                  <a:lnTo>
                    <a:pt x="0" y="9730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180950" y="387665"/>
              <a:ext cx="515602" cy="453815"/>
            </a:xfrm>
            <a:custGeom>
              <a:avLst/>
              <a:gdLst/>
              <a:ahLst/>
              <a:cxnLst/>
              <a:rect r="r" b="b" t="t" l="l"/>
              <a:pathLst>
                <a:path h="453815" w="515602">
                  <a:moveTo>
                    <a:pt x="0" y="0"/>
                  </a:moveTo>
                  <a:lnTo>
                    <a:pt x="515602" y="0"/>
                  </a:lnTo>
                  <a:lnTo>
                    <a:pt x="515602" y="453815"/>
                  </a:lnTo>
                  <a:lnTo>
                    <a:pt x="0" y="4538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13" id="13"/>
          <p:cNvSpPr/>
          <p:nvPr/>
        </p:nvSpPr>
        <p:spPr>
          <a:xfrm flipH="false" flipV="false" rot="0">
            <a:off x="2804134" y="2955073"/>
            <a:ext cx="12679732" cy="6530408"/>
          </a:xfrm>
          <a:custGeom>
            <a:avLst/>
            <a:gdLst/>
            <a:ahLst/>
            <a:cxnLst/>
            <a:rect r="r" b="b" t="t" l="l"/>
            <a:pathLst>
              <a:path h="6530408" w="12679732">
                <a:moveTo>
                  <a:pt x="0" y="0"/>
                </a:moveTo>
                <a:lnTo>
                  <a:pt x="12679732" y="0"/>
                </a:lnTo>
                <a:lnTo>
                  <a:pt x="12679732" y="6530408"/>
                </a:lnTo>
                <a:lnTo>
                  <a:pt x="0" y="653040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2797753" y="1508325"/>
            <a:ext cx="5351752" cy="7880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080"/>
              </a:lnSpc>
            </a:pPr>
            <a:r>
              <a:rPr lang="en-US" sz="2800">
                <a:solidFill>
                  <a:srgbClr val="FFFFFF"/>
                </a:solidFill>
                <a:latin typeface="DM Sans Bold"/>
              </a:rPr>
              <a:t>How Far Can Your Food Dollars Go?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4933950"/>
            <a:ext cx="8115300" cy="4295775"/>
          </a:xfrm>
          <a:custGeom>
            <a:avLst/>
            <a:gdLst/>
            <a:ahLst/>
            <a:cxnLst/>
            <a:rect r="r" b="b" t="t" l="l"/>
            <a:pathLst>
              <a:path h="4295775" w="8115300">
                <a:moveTo>
                  <a:pt x="0" y="0"/>
                </a:moveTo>
                <a:lnTo>
                  <a:pt x="8115300" y="0"/>
                </a:lnTo>
                <a:lnTo>
                  <a:pt x="8115300" y="4295775"/>
                </a:lnTo>
                <a:lnTo>
                  <a:pt x="0" y="42957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2931" r="0" b="-12931"/>
            </a:stretch>
          </a:blipFill>
        </p:spPr>
      </p:sp>
      <p:sp>
        <p:nvSpPr>
          <p:cNvPr name="AutoShape 3" id="3"/>
          <p:cNvSpPr/>
          <p:nvPr/>
        </p:nvSpPr>
        <p:spPr>
          <a:xfrm rot="0">
            <a:off x="0" y="9229725"/>
            <a:ext cx="18288000" cy="0"/>
          </a:xfrm>
          <a:prstGeom prst="line">
            <a:avLst/>
          </a:prstGeom>
          <a:ln cap="flat" w="28575">
            <a:solidFill>
              <a:srgbClr val="FFDC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4" id="4"/>
          <p:cNvSpPr/>
          <p:nvPr/>
        </p:nvSpPr>
        <p:spPr>
          <a:xfrm rot="0">
            <a:off x="0" y="1000125"/>
            <a:ext cx="18288000" cy="0"/>
          </a:xfrm>
          <a:prstGeom prst="line">
            <a:avLst/>
          </a:prstGeom>
          <a:ln cap="flat" w="28575">
            <a:solidFill>
              <a:srgbClr val="FFDC00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5" id="5"/>
          <p:cNvGrpSpPr/>
          <p:nvPr/>
        </p:nvGrpSpPr>
        <p:grpSpPr>
          <a:xfrm rot="0">
            <a:off x="0" y="4933950"/>
            <a:ext cx="1028700" cy="4310063"/>
            <a:chOff x="0" y="0"/>
            <a:chExt cx="1431218" cy="599653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431218" cy="5996538"/>
            </a:xfrm>
            <a:custGeom>
              <a:avLst/>
              <a:gdLst/>
              <a:ahLst/>
              <a:cxnLst/>
              <a:rect r="r" b="b" t="t" l="l"/>
              <a:pathLst>
                <a:path h="5996538" w="1431218">
                  <a:moveTo>
                    <a:pt x="0" y="0"/>
                  </a:moveTo>
                  <a:lnTo>
                    <a:pt x="1431218" y="0"/>
                  </a:lnTo>
                  <a:lnTo>
                    <a:pt x="1431218" y="5996538"/>
                  </a:lnTo>
                  <a:lnTo>
                    <a:pt x="0" y="5996538"/>
                  </a:lnTo>
                  <a:close/>
                </a:path>
              </a:pathLst>
            </a:custGeom>
            <a:solidFill>
              <a:srgbClr val="1E8AFF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1431218" cy="605368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AutoShape 8" id="8"/>
          <p:cNvSpPr/>
          <p:nvPr/>
        </p:nvSpPr>
        <p:spPr>
          <a:xfrm flipV="true">
            <a:off x="1028700" y="1028700"/>
            <a:ext cx="0" cy="3905250"/>
          </a:xfrm>
          <a:prstGeom prst="line">
            <a:avLst/>
          </a:prstGeom>
          <a:ln cap="flat" w="28575">
            <a:solidFill>
              <a:srgbClr val="FFDC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9" id="9"/>
          <p:cNvSpPr/>
          <p:nvPr/>
        </p:nvSpPr>
        <p:spPr>
          <a:xfrm rot="-5400000">
            <a:off x="5029200" y="5114925"/>
            <a:ext cx="8229600" cy="0"/>
          </a:xfrm>
          <a:prstGeom prst="line">
            <a:avLst/>
          </a:prstGeom>
          <a:ln cap="flat" w="28575">
            <a:solidFill>
              <a:srgbClr val="FFDC00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0" id="10"/>
          <p:cNvGrpSpPr/>
          <p:nvPr/>
        </p:nvGrpSpPr>
        <p:grpSpPr>
          <a:xfrm rot="0">
            <a:off x="0" y="1028700"/>
            <a:ext cx="7349034" cy="1631876"/>
            <a:chOff x="0" y="0"/>
            <a:chExt cx="4940022" cy="1096947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4940022" cy="1096947"/>
            </a:xfrm>
            <a:custGeom>
              <a:avLst/>
              <a:gdLst/>
              <a:ahLst/>
              <a:cxnLst/>
              <a:rect r="r" b="b" t="t" l="l"/>
              <a:pathLst>
                <a:path h="1096947" w="4940022">
                  <a:moveTo>
                    <a:pt x="0" y="0"/>
                  </a:moveTo>
                  <a:lnTo>
                    <a:pt x="4940022" y="0"/>
                  </a:lnTo>
                  <a:lnTo>
                    <a:pt x="4940022" y="1096947"/>
                  </a:lnTo>
                  <a:lnTo>
                    <a:pt x="0" y="1096947"/>
                  </a:lnTo>
                  <a:close/>
                </a:path>
              </a:pathLst>
            </a:custGeom>
            <a:solidFill>
              <a:srgbClr val="1E8AFF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57150"/>
              <a:ext cx="4940022" cy="115409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514350" y="1479750"/>
            <a:ext cx="658126" cy="729777"/>
            <a:chOff x="0" y="0"/>
            <a:chExt cx="877501" cy="973036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877501" cy="973036"/>
            </a:xfrm>
            <a:custGeom>
              <a:avLst/>
              <a:gdLst/>
              <a:ahLst/>
              <a:cxnLst/>
              <a:rect r="r" b="b" t="t" l="l"/>
              <a:pathLst>
                <a:path h="973036" w="877501">
                  <a:moveTo>
                    <a:pt x="0" y="0"/>
                  </a:moveTo>
                  <a:lnTo>
                    <a:pt x="877501" y="0"/>
                  </a:lnTo>
                  <a:lnTo>
                    <a:pt x="877501" y="973036"/>
                  </a:lnTo>
                  <a:lnTo>
                    <a:pt x="0" y="9730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180950" y="387665"/>
              <a:ext cx="515602" cy="453815"/>
            </a:xfrm>
            <a:custGeom>
              <a:avLst/>
              <a:gdLst/>
              <a:ahLst/>
              <a:cxnLst/>
              <a:rect r="r" b="b" t="t" l="l"/>
              <a:pathLst>
                <a:path h="453815" w="515602">
                  <a:moveTo>
                    <a:pt x="0" y="0"/>
                  </a:moveTo>
                  <a:lnTo>
                    <a:pt x="515602" y="0"/>
                  </a:lnTo>
                  <a:lnTo>
                    <a:pt x="515602" y="453815"/>
                  </a:lnTo>
                  <a:lnTo>
                    <a:pt x="0" y="4538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16" id="16"/>
          <p:cNvSpPr txBox="true"/>
          <p:nvPr/>
        </p:nvSpPr>
        <p:spPr>
          <a:xfrm rot="0">
            <a:off x="10120312" y="1732243"/>
            <a:ext cx="7091362" cy="2463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900"/>
              </a:lnSpc>
            </a:pPr>
            <a:r>
              <a:rPr lang="en-US" sz="3500">
                <a:solidFill>
                  <a:srgbClr val="1B365D"/>
                </a:solidFill>
                <a:latin typeface="DM Sans"/>
              </a:rPr>
              <a:t>Unhealthy eating habits cost the American health care system about </a:t>
            </a:r>
            <a:r>
              <a:rPr lang="en-US" sz="3500">
                <a:solidFill>
                  <a:srgbClr val="1B365D"/>
                </a:solidFill>
                <a:latin typeface="DM Sans Bold"/>
              </a:rPr>
              <a:t>$50 billion</a:t>
            </a:r>
            <a:r>
              <a:rPr lang="en-US" sz="3500">
                <a:solidFill>
                  <a:srgbClr val="1B365D"/>
                </a:solidFill>
                <a:latin typeface="DM Sans"/>
              </a:rPr>
              <a:t> each year just for heart-related diseases.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0120312" y="5502275"/>
            <a:ext cx="7581817" cy="3082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900"/>
              </a:lnSpc>
            </a:pPr>
            <a:r>
              <a:rPr lang="en-US" sz="3500">
                <a:solidFill>
                  <a:srgbClr val="1B365D"/>
                </a:solidFill>
                <a:latin typeface="DM Sans"/>
              </a:rPr>
              <a:t>Diabetes adds an additional </a:t>
            </a:r>
            <a:r>
              <a:rPr lang="en-US" sz="3500">
                <a:solidFill>
                  <a:srgbClr val="1B365D"/>
                </a:solidFill>
                <a:latin typeface="DM Sans Bold"/>
              </a:rPr>
              <a:t>$3.9 billion</a:t>
            </a:r>
            <a:r>
              <a:rPr lang="en-US" sz="3500">
                <a:solidFill>
                  <a:srgbClr val="1B365D"/>
                </a:solidFill>
                <a:latin typeface="DM Sans"/>
              </a:rPr>
              <a:t> in health care costs in Kentucky annually and may determine how much or if someone can work, leading to lost wages.​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364108" y="1660170"/>
            <a:ext cx="5646577" cy="3975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080"/>
              </a:lnSpc>
            </a:pPr>
            <a:r>
              <a:rPr lang="en-US" sz="2800">
                <a:solidFill>
                  <a:srgbClr val="FFFFFF"/>
                </a:solidFill>
                <a:latin typeface="DM Sans Bold"/>
              </a:rPr>
              <a:t>Complicating Factors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2135907" y="3030818"/>
            <a:ext cx="5900886" cy="1473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755651" indent="-377825" lvl="1">
              <a:lnSpc>
                <a:spcPts val="3850"/>
              </a:lnSpc>
              <a:buFont typeface="Arial"/>
              <a:buChar char="•"/>
            </a:pPr>
            <a:r>
              <a:rPr lang="en-US" sz="3500">
                <a:solidFill>
                  <a:srgbClr val="1B365D"/>
                </a:solidFill>
                <a:latin typeface="DM Sans Bold"/>
              </a:rPr>
              <a:t>Future healthcare costs​</a:t>
            </a:r>
          </a:p>
          <a:p>
            <a:pPr marL="755651" indent="-377825" lvl="1">
              <a:lnSpc>
                <a:spcPts val="3850"/>
              </a:lnSpc>
              <a:buFont typeface="Arial"/>
              <a:buChar char="•"/>
            </a:pPr>
            <a:r>
              <a:rPr lang="en-US" sz="3500">
                <a:solidFill>
                  <a:srgbClr val="1B365D"/>
                </a:solidFill>
                <a:latin typeface="DM Sans Bold"/>
              </a:rPr>
              <a:t>Lost wages​</a:t>
            </a:r>
          </a:p>
          <a:p>
            <a:pPr marL="755651" indent="-377825" lvl="1">
              <a:lnSpc>
                <a:spcPts val="3850"/>
              </a:lnSpc>
              <a:buFont typeface="Arial"/>
              <a:buChar char="•"/>
            </a:pPr>
            <a:r>
              <a:rPr lang="en-US" sz="3500">
                <a:solidFill>
                  <a:srgbClr val="1B365D"/>
                </a:solidFill>
                <a:latin typeface="DM Sans Bold"/>
              </a:rPr>
              <a:t>Lower quality of life</a:t>
            </a:r>
          </a:p>
        </p:txBody>
      </p:sp>
      <p:sp>
        <p:nvSpPr>
          <p:cNvPr name="AutoShape 20" id="20"/>
          <p:cNvSpPr/>
          <p:nvPr/>
        </p:nvSpPr>
        <p:spPr>
          <a:xfrm>
            <a:off x="0" y="4919662"/>
            <a:ext cx="18288000" cy="0"/>
          </a:xfrm>
          <a:prstGeom prst="line">
            <a:avLst/>
          </a:prstGeom>
          <a:ln cap="flat" w="28575">
            <a:solidFill>
              <a:srgbClr val="FFDC00"/>
            </a:solidFill>
            <a:prstDash val="solid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96" r="0" b="-9296"/>
            </a:stretch>
          </a:blipFill>
        </p:spPr>
      </p:sp>
      <p:sp>
        <p:nvSpPr>
          <p:cNvPr name="AutoShape 3" id="3"/>
          <p:cNvSpPr/>
          <p:nvPr/>
        </p:nvSpPr>
        <p:spPr>
          <a:xfrm>
            <a:off x="0" y="4858129"/>
            <a:ext cx="18288000" cy="0"/>
          </a:xfrm>
          <a:prstGeom prst="line">
            <a:avLst/>
          </a:prstGeom>
          <a:ln cap="flat" w="57150">
            <a:solidFill>
              <a:srgbClr val="FFDC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4" id="4"/>
          <p:cNvSpPr/>
          <p:nvPr/>
        </p:nvSpPr>
        <p:spPr>
          <a:xfrm>
            <a:off x="0" y="1295700"/>
            <a:ext cx="18288000" cy="0"/>
          </a:xfrm>
          <a:prstGeom prst="line">
            <a:avLst/>
          </a:prstGeom>
          <a:ln cap="flat" w="57150">
            <a:solidFill>
              <a:srgbClr val="FFDC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5" id="5"/>
          <p:cNvSpPr txBox="true"/>
          <p:nvPr/>
        </p:nvSpPr>
        <p:spPr>
          <a:xfrm rot="0">
            <a:off x="1355583" y="6229729"/>
            <a:ext cx="15576835" cy="20562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5481"/>
              </a:lnSpc>
            </a:pPr>
            <a:r>
              <a:rPr lang="en-US" sz="15481">
                <a:solidFill>
                  <a:srgbClr val="1B365D"/>
                </a:solidFill>
                <a:latin typeface="DM Sans Bold"/>
              </a:rPr>
              <a:t>FOR EVERYONE?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933137" y="2361348"/>
            <a:ext cx="14166427" cy="1228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>
                <a:solidFill>
                  <a:srgbClr val="1E8AFF"/>
                </a:solidFill>
                <a:latin typeface="DM Sans"/>
              </a:rPr>
              <a:t>but is it really more affordable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38100" y="1028700"/>
            <a:ext cx="9439275" cy="4114800"/>
            <a:chOff x="0" y="0"/>
            <a:chExt cx="6345082" cy="276596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45082" cy="2765969"/>
            </a:xfrm>
            <a:custGeom>
              <a:avLst/>
              <a:gdLst/>
              <a:ahLst/>
              <a:cxnLst/>
              <a:rect r="r" b="b" t="t" l="l"/>
              <a:pathLst>
                <a:path h="2765969" w="6345082">
                  <a:moveTo>
                    <a:pt x="0" y="0"/>
                  </a:moveTo>
                  <a:lnTo>
                    <a:pt x="6345082" y="0"/>
                  </a:lnTo>
                  <a:lnTo>
                    <a:pt x="6345082" y="2765969"/>
                  </a:lnTo>
                  <a:lnTo>
                    <a:pt x="0" y="2765969"/>
                  </a:lnTo>
                  <a:close/>
                </a:path>
              </a:pathLst>
            </a:custGeom>
            <a:solidFill>
              <a:srgbClr val="1E8A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6345082" cy="282311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AutoShape 5" id="5"/>
          <p:cNvSpPr/>
          <p:nvPr/>
        </p:nvSpPr>
        <p:spPr>
          <a:xfrm rot="0">
            <a:off x="0" y="9229725"/>
            <a:ext cx="18288000" cy="0"/>
          </a:xfrm>
          <a:prstGeom prst="line">
            <a:avLst/>
          </a:prstGeom>
          <a:ln cap="flat" w="28575">
            <a:solidFill>
              <a:srgbClr val="FFDC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6" id="6"/>
          <p:cNvSpPr/>
          <p:nvPr/>
        </p:nvSpPr>
        <p:spPr>
          <a:xfrm rot="0">
            <a:off x="0" y="5143500"/>
            <a:ext cx="18288000" cy="0"/>
          </a:xfrm>
          <a:prstGeom prst="line">
            <a:avLst/>
          </a:prstGeom>
          <a:ln cap="flat" w="28575">
            <a:solidFill>
              <a:srgbClr val="FFDC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7" id="7"/>
          <p:cNvSpPr/>
          <p:nvPr/>
        </p:nvSpPr>
        <p:spPr>
          <a:xfrm rot="-5400000">
            <a:off x="5293519" y="5122069"/>
            <a:ext cx="8186738" cy="0"/>
          </a:xfrm>
          <a:prstGeom prst="line">
            <a:avLst/>
          </a:prstGeom>
          <a:ln cap="flat" w="28575">
            <a:solidFill>
              <a:srgbClr val="FFDC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8" id="8"/>
          <p:cNvSpPr txBox="true"/>
          <p:nvPr/>
        </p:nvSpPr>
        <p:spPr>
          <a:xfrm rot="0">
            <a:off x="9401175" y="5714207"/>
            <a:ext cx="8886825" cy="501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49"/>
              </a:lnSpc>
            </a:pPr>
            <a:r>
              <a:rPr lang="en-US" sz="3499">
                <a:solidFill>
                  <a:srgbClr val="1B365D"/>
                </a:solidFill>
                <a:latin typeface="DM Sans Bold"/>
              </a:rPr>
              <a:t>What is a food desert?</a:t>
            </a:r>
          </a:p>
        </p:txBody>
      </p:sp>
      <p:sp>
        <p:nvSpPr>
          <p:cNvPr name="AutoShape 9" id="9"/>
          <p:cNvSpPr/>
          <p:nvPr/>
        </p:nvSpPr>
        <p:spPr>
          <a:xfrm rot="0">
            <a:off x="9401175" y="1028700"/>
            <a:ext cx="9039225" cy="0"/>
          </a:xfrm>
          <a:prstGeom prst="line">
            <a:avLst/>
          </a:prstGeom>
          <a:ln cap="flat" w="28575">
            <a:solidFill>
              <a:srgbClr val="FFDC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10" id="10"/>
          <p:cNvSpPr txBox="true"/>
          <p:nvPr/>
        </p:nvSpPr>
        <p:spPr>
          <a:xfrm rot="0">
            <a:off x="0" y="5714207"/>
            <a:ext cx="9386888" cy="501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49"/>
              </a:lnSpc>
            </a:pPr>
            <a:r>
              <a:rPr lang="en-US" sz="3499">
                <a:solidFill>
                  <a:srgbClr val="1B365D"/>
                </a:solidFill>
                <a:latin typeface="DM Sans Bold"/>
              </a:rPr>
              <a:t>What is the food environment?​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869554" y="6497003"/>
            <a:ext cx="7623968" cy="15538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474981" indent="-237491" lvl="1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1B365D"/>
                </a:solidFill>
                <a:latin typeface="DM Sans"/>
              </a:rPr>
              <a:t>The physical, economic, political and socio-cultural contexts in which people engage with the food system to make their decisions about acquiring, preparing and consuming food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108845" y="6497003"/>
            <a:ext cx="7547123" cy="1163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474981" indent="-237491" lvl="1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1B365D"/>
                </a:solidFill>
                <a:latin typeface="DM Sans"/>
              </a:rPr>
              <a:t>A geographic areas where residents have few to no convenient options for securing affordable and healthy foods, especially fresh fruits and vegetables​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734550" y="1725930"/>
            <a:ext cx="8295712" cy="987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49"/>
              </a:lnSpc>
            </a:pPr>
            <a:r>
              <a:rPr lang="en-US" sz="3499">
                <a:solidFill>
                  <a:srgbClr val="1B365D"/>
                </a:solidFill>
                <a:latin typeface="DM Sans Bold"/>
              </a:rPr>
              <a:t>What does it mean to have low food access?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9734550" y="2999105"/>
            <a:ext cx="8295712" cy="772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474981" indent="-237491" lvl="1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1B365D"/>
                </a:solidFill>
                <a:latin typeface="DM Sans"/>
              </a:rPr>
              <a:t>A population that lives more than 1 mile from a food store in urban areas or more than 10 miles in rural areas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041929" y="2536577"/>
            <a:ext cx="6558401" cy="11371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42"/>
              </a:lnSpc>
            </a:pPr>
            <a:r>
              <a:rPr lang="en-US" sz="4039">
                <a:solidFill>
                  <a:srgbClr val="FFFFFF"/>
                </a:solidFill>
                <a:latin typeface="DM Sans Bold"/>
              </a:rPr>
              <a:t>Food Expenses in Underserved Populations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762746" y="2498477"/>
            <a:ext cx="949351" cy="1052708"/>
            <a:chOff x="0" y="0"/>
            <a:chExt cx="1265802" cy="1403611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1265802" cy="1403611"/>
            </a:xfrm>
            <a:custGeom>
              <a:avLst/>
              <a:gdLst/>
              <a:ahLst/>
              <a:cxnLst/>
              <a:rect r="r" b="b" t="t" l="l"/>
              <a:pathLst>
                <a:path h="1403611" w="1265802">
                  <a:moveTo>
                    <a:pt x="0" y="0"/>
                  </a:moveTo>
                  <a:lnTo>
                    <a:pt x="1265802" y="0"/>
                  </a:lnTo>
                  <a:lnTo>
                    <a:pt x="1265802" y="1403611"/>
                  </a:lnTo>
                  <a:lnTo>
                    <a:pt x="0" y="14036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261021" y="559210"/>
              <a:ext cx="743760" cy="654631"/>
            </a:xfrm>
            <a:custGeom>
              <a:avLst/>
              <a:gdLst/>
              <a:ahLst/>
              <a:cxnLst/>
              <a:rect r="r" b="b" t="t" l="l"/>
              <a:pathLst>
                <a:path h="654631" w="743760">
                  <a:moveTo>
                    <a:pt x="0" y="0"/>
                  </a:moveTo>
                  <a:lnTo>
                    <a:pt x="743760" y="0"/>
                  </a:lnTo>
                  <a:lnTo>
                    <a:pt x="743760" y="654631"/>
                  </a:lnTo>
                  <a:lnTo>
                    <a:pt x="0" y="6546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DAF_Z8wgmtQ</dc:identifier>
  <dcterms:modified xsi:type="dcterms:W3CDTF">2011-08-01T06:04:30Z</dcterms:modified>
  <cp:revision>1</cp:revision>
  <dc:title>AHEC Slides</dc:title>
</cp:coreProperties>
</file>